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Lst>
  <p:sldSz cy="6858000" cx="9144000"/>
  <p:notesSz cx="6858000" cy="9144000"/>
  <p:embeddedFontLst>
    <p:embeddedFont>
      <p:font typeface="Candara"/>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Candara-boldItalic.fntdata"/><Relationship Id="rId70" Type="http://schemas.openxmlformats.org/officeDocument/2006/relationships/font" Target="fonts/Candara-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font" Target="fonts/Candara-regular.fntdata"/><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Candara-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95" name="Google Shape;9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1" name="Google Shape;16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7" name="Google Shape;167;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4" name="Google Shape;17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0" name="Google Shape;180;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86" name="Google Shape;186;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87" name="Google Shape;187;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5" name="Google Shape;195;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3" name="Google Shape;203;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2" name="Google Shape;212;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1" name="Google Shape;221;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9" name="Google Shape;229;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01" name="Google Shape;101;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35" name="Google Shape;235;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43" name="Google Shape;243;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0" name="Google Shape;250;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8" name="Google Shape;258;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5" name="Google Shape;265;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73" name="Google Shape;273;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274" name="Google Shape;274;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1" name="Google Shape;281;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9" name="Google Shape;289;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95" name="Google Shape;295;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It was first described by Urayama et al in 1971</a:t>
            </a:r>
            <a:endParaRPr/>
          </a:p>
          <a:p>
            <a:pPr indent="0" lvl="0" marL="0" rtl="0" algn="l">
              <a:spcBef>
                <a:spcPts val="360"/>
              </a:spcBef>
              <a:spcAft>
                <a:spcPts val="0"/>
              </a:spcAft>
              <a:buNone/>
            </a:pPr>
            <a:r>
              <a:rPr lang="en-US"/>
              <a:t>Vitritis zdravi I mladi I imunokmpromitovani, Klinička dg bez pcr  -Karakter izgled</a:t>
            </a:r>
            <a:endParaRPr/>
          </a:p>
          <a:p>
            <a:pPr indent="0" lvl="0" marL="0" rtl="0" algn="l">
              <a:spcBef>
                <a:spcPts val="360"/>
              </a:spcBef>
              <a:spcAft>
                <a:spcPts val="0"/>
              </a:spcAft>
              <a:buNone/>
            </a:pPr>
            <a:r>
              <a:rPr lang="en-US"/>
              <a:t>Histology revealed eosinophilic intranuclear inclusions in retinal cells and electron microscopy demonstrated a herpes group virus in all layers of affected retina.</a:t>
            </a:r>
            <a:endParaRPr/>
          </a:p>
          <a:p>
            <a:pPr indent="0" lvl="0" marL="0" rtl="0" algn="l">
              <a:spcBef>
                <a:spcPts val="360"/>
              </a:spcBef>
              <a:spcAft>
                <a:spcPts val="0"/>
              </a:spcAft>
              <a:buNone/>
            </a:pPr>
            <a:r>
              <a:t/>
            </a:r>
            <a:endParaRPr/>
          </a:p>
        </p:txBody>
      </p:sp>
      <p:sp>
        <p:nvSpPr>
          <p:cNvPr id="296" name="Google Shape;296;p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3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02" name="Google Shape;302;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07" name="Google Shape;107;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08" name="Google Shape;308;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309" name="Google Shape;309;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5" name="Google Shape;315;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Per Oral Three times a day</a:t>
            </a:r>
            <a:endParaRPr/>
          </a:p>
          <a:p>
            <a:pPr indent="0" lvl="0" marL="0" rtl="0" algn="l">
              <a:spcBef>
                <a:spcPts val="360"/>
              </a:spcBef>
              <a:spcAft>
                <a:spcPts val="0"/>
              </a:spcAft>
              <a:buNone/>
            </a:pPr>
            <a:r>
              <a:rPr lang="en-US"/>
              <a:t>Foscarnet and valganciclovir are usually recommended for retinitis in the immunocompromised, where CMV infection predominates</a:t>
            </a:r>
            <a:endParaRPr/>
          </a:p>
          <a:p>
            <a:pPr indent="0" lvl="0" marL="0" rtl="0" algn="l">
              <a:spcBef>
                <a:spcPts val="360"/>
              </a:spcBef>
              <a:spcAft>
                <a:spcPts val="0"/>
              </a:spcAft>
              <a:buNone/>
            </a:pPr>
            <a:r>
              <a:rPr lang="en-US"/>
              <a:t>BIW dva puta nedeljno</a:t>
            </a:r>
            <a:endParaRPr/>
          </a:p>
        </p:txBody>
      </p:sp>
      <p:sp>
        <p:nvSpPr>
          <p:cNvPr id="316" name="Google Shape;316;p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3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22" name="Google Shape;322;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28" name="Google Shape;328;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36" name="Google Shape;336;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progressive outer retinal necrosis</a:t>
            </a:r>
            <a:endParaRPr/>
          </a:p>
        </p:txBody>
      </p:sp>
      <p:sp>
        <p:nvSpPr>
          <p:cNvPr id="337" name="Google Shape;337;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44" name="Google Shape;344;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3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50" name="Google Shape;350;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56" name="Google Shape;356;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357" name="Google Shape;357;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65" name="Google Shape;365;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2" name="Google Shape;372;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alibri"/>
                <a:ea typeface="Calibri"/>
                <a:cs typeface="Calibri"/>
                <a:sym typeface="Calibri"/>
              </a:rPr>
              <a:t>Смрзнута грана</a:t>
            </a:r>
            <a:endParaRPr>
              <a:latin typeface="Calibri"/>
              <a:ea typeface="Calibri"/>
              <a:cs typeface="Calibri"/>
              <a:sym typeface="Calibri"/>
            </a:endParaRPr>
          </a:p>
        </p:txBody>
      </p:sp>
      <p:sp>
        <p:nvSpPr>
          <p:cNvPr id="373" name="Google Shape;373;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3" name="Google Shape;11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80" name="Google Shape;380;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89" name="Google Shape;389;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99" name="Google Shape;399;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Calibri"/>
                <a:ea typeface="Calibri"/>
                <a:cs typeface="Calibri"/>
                <a:sym typeface="Calibri"/>
              </a:rPr>
              <a:t>NGAU негрануломатозни предњи увеитис</a:t>
            </a:r>
            <a:endParaRPr/>
          </a:p>
          <a:p>
            <a:pPr indent="0" lvl="0" marL="0" rtl="0" algn="l">
              <a:spcBef>
                <a:spcPts val="360"/>
              </a:spcBef>
              <a:spcAft>
                <a:spcPts val="0"/>
              </a:spcAft>
              <a:buNone/>
            </a:pPr>
            <a:r>
              <a:rPr lang="en-US">
                <a:latin typeface="Calibri"/>
                <a:ea typeface="Calibri"/>
                <a:cs typeface="Calibri"/>
                <a:sym typeface="Calibri"/>
              </a:rPr>
              <a:t>Повољан ток који не угрожава вид</a:t>
            </a:r>
            <a:endParaRPr>
              <a:latin typeface="Calibri"/>
              <a:ea typeface="Calibri"/>
              <a:cs typeface="Calibri"/>
              <a:sym typeface="Calibri"/>
            </a:endParaRPr>
          </a:p>
        </p:txBody>
      </p:sp>
      <p:sp>
        <p:nvSpPr>
          <p:cNvPr id="400" name="Google Shape;400;p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06" name="Google Shape;406;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14" name="Google Shape;414;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a:t>Chronic progressive external ophthalmoplegia</a:t>
            </a:r>
            <a:r>
              <a:rPr lang="en-US"/>
              <a:t> (</a:t>
            </a:r>
            <a:r>
              <a:rPr b="1" lang="en-US"/>
              <a:t>CPEO</a:t>
            </a:r>
            <a:r>
              <a:rPr lang="en-US"/>
              <a:t>) is a condition characterized mainly by a loss of the muscle functions involved in </a:t>
            </a:r>
            <a:r>
              <a:rPr b="1" lang="en-US"/>
              <a:t>eye</a:t>
            </a:r>
            <a:r>
              <a:rPr lang="en-US"/>
              <a:t> and eyelid movement.</a:t>
            </a:r>
            <a:endParaRPr/>
          </a:p>
        </p:txBody>
      </p:sp>
      <p:sp>
        <p:nvSpPr>
          <p:cNvPr id="415" name="Google Shape;415;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21" name="Google Shape;421;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a:t>Chronic progressive external ophthalmoplegia</a:t>
            </a:r>
            <a:r>
              <a:rPr lang="en-US"/>
              <a:t> (</a:t>
            </a:r>
            <a:r>
              <a:rPr b="1" lang="en-US"/>
              <a:t>CPEO</a:t>
            </a:r>
            <a:r>
              <a:rPr lang="en-US"/>
              <a:t>) is a condition characterized mainly by a loss of the muscle functions involved in </a:t>
            </a:r>
            <a:r>
              <a:rPr b="1" lang="en-US"/>
              <a:t>eye</a:t>
            </a:r>
            <a:r>
              <a:rPr lang="en-US"/>
              <a:t> and eyelid movement.</a:t>
            </a:r>
            <a:endParaRPr/>
          </a:p>
          <a:p>
            <a:pPr indent="0" lvl="0" marL="0" rtl="0" algn="l">
              <a:spcBef>
                <a:spcPts val="360"/>
              </a:spcBef>
              <a:spcAft>
                <a:spcPts val="0"/>
              </a:spcAft>
              <a:buNone/>
            </a:pPr>
            <a:r>
              <a:t/>
            </a:r>
            <a:endParaRPr/>
          </a:p>
        </p:txBody>
      </p:sp>
      <p:sp>
        <p:nvSpPr>
          <p:cNvPr id="422" name="Google Shape;422;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5" name="Google Shape;435;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There is no specific antiviral therapy for congenital rubella and treatment is supportive. Similarly, uncomplicated acquired rubella does not require specific therapy; however, rubella retinitis and postvaccination optic neuritis may respond well to systemic corticosteroids.</a:t>
            </a:r>
            <a:endParaRPr/>
          </a:p>
          <a:p>
            <a:pPr indent="0" lvl="0" marL="0" rtl="0" algn="l">
              <a:spcBef>
                <a:spcPts val="360"/>
              </a:spcBef>
              <a:spcAft>
                <a:spcPts val="0"/>
              </a:spcAft>
              <a:buNone/>
            </a:pPr>
            <a:r>
              <a:t/>
            </a:r>
            <a:endParaRPr/>
          </a:p>
        </p:txBody>
      </p:sp>
      <p:sp>
        <p:nvSpPr>
          <p:cNvPr id="436" name="Google Shape;436;p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43" name="Google Shape;443;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Acquired rubella retinitis has been described in adults presenting with acute-onset decreased vision and multifocal chorioretinitis, with large areas of bullous neurosensory detachment, underlying pigment epithelial detachment involving the entire posterior pole, anterior chamber and preretinal vitreous cells, dark gray atrophic lesions of the RPE, normal appearance of the retinal vessels and optic nerve, and absence of retinal hemorrhage</a:t>
            </a:r>
            <a:endParaRPr/>
          </a:p>
        </p:txBody>
      </p:sp>
      <p:sp>
        <p:nvSpPr>
          <p:cNvPr id="444" name="Google Shape;444;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Arial"/>
                <a:ea typeface="Arial"/>
                <a:cs typeface="Arial"/>
                <a:sym typeface="Arial"/>
              </a:rPr>
              <a:t>‹#›</a:t>
            </a:fld>
            <a:endParaRPr sz="1200">
              <a:solidFill>
                <a:schemeClr val="dk1"/>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50" name="Google Shape;450;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5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58" name="Google Shape;458;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0" name="Google Shape;12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5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70" name="Google Shape;470;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5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80" name="Google Shape;480;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88" name="Google Shape;488;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5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05" name="Google Shape;505;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5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13" name="Google Shape;513;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5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25" name="Google Shape;525;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34" name="Google Shape;534;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5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44" name="Google Shape;544;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2" name="Google Shape;552;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a:p>
        </p:txBody>
      </p:sp>
      <p:sp>
        <p:nvSpPr>
          <p:cNvPr id="553" name="Google Shape;553;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70" name="Google Shape;570;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9" name="Google Shape;12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6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85" name="Google Shape;585;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6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92" name="Google Shape;592;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599" name="Google Shape;599;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38" name="Google Shape;138;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48" name="Google Shape;14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4" name="Google Shape;154;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p:nvPr/>
        </p:nvSpPr>
        <p:spPr>
          <a:xfrm>
            <a:off x="0" y="0"/>
            <a:ext cx="3409950" cy="6858000"/>
          </a:xfrm>
          <a:prstGeom prst="rect">
            <a:avLst/>
          </a:prstGeom>
          <a:solidFill>
            <a:schemeClr val="dk2">
              <a:alpha val="7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 name="Google Shape;17;p2"/>
          <p:cNvSpPr/>
          <p:nvPr/>
        </p:nvSpPr>
        <p:spPr>
          <a:xfrm>
            <a:off x="838200" y="1762125"/>
            <a:ext cx="2522538" cy="5095875"/>
          </a:xfrm>
          <a:custGeom>
            <a:rect b="b" l="l" r="r" t="t"/>
            <a:pathLst>
              <a:path extrusionOk="0" h="4865" w="2409">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lt1">
              <a:alpha val="745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 name="Google Shape;18;p2"/>
          <p:cNvSpPr/>
          <p:nvPr/>
        </p:nvSpPr>
        <p:spPr>
          <a:xfrm>
            <a:off x="838200" y="1762125"/>
            <a:ext cx="2522538" cy="5095875"/>
          </a:xfrm>
          <a:custGeom>
            <a:rect b="b" l="l" r="r" t="t"/>
            <a:pathLst>
              <a:path extrusionOk="0" h="4865" w="2409">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lt1">
              <a:alpha val="745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 name="Google Shape;19;p2"/>
          <p:cNvSpPr/>
          <p:nvPr/>
        </p:nvSpPr>
        <p:spPr>
          <a:xfrm>
            <a:off x="838200" y="1762125"/>
            <a:ext cx="2522538" cy="5095875"/>
          </a:xfrm>
          <a:custGeom>
            <a:rect b="b" l="l" r="r" t="t"/>
            <a:pathLst>
              <a:path extrusionOk="0" h="4865" w="2409">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lt1">
              <a:alpha val="745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 name="Google Shape;20;p2"/>
          <p:cNvSpPr txBox="1"/>
          <p:nvPr>
            <p:ph idx="1" type="subTitle"/>
          </p:nvPr>
        </p:nvSpPr>
        <p:spPr>
          <a:xfrm>
            <a:off x="3743323" y="3721473"/>
            <a:ext cx="5120640" cy="1581150"/>
          </a:xfrm>
          <a:prstGeom prst="rect">
            <a:avLst/>
          </a:prstGeom>
          <a:noFill/>
          <a:ln>
            <a:noFill/>
          </a:ln>
        </p:spPr>
        <p:txBody>
          <a:bodyPr anchorCtr="0" anchor="t" bIns="45700" lIns="91425" spcFirstLastPara="1" rIns="91425" wrap="square" tIns="45700">
            <a:normAutofit/>
          </a:bodyPr>
          <a:lstStyle>
            <a:lvl1pPr lvl="0" algn="l">
              <a:spcBef>
                <a:spcPts val="600"/>
              </a:spcBef>
              <a:spcAft>
                <a:spcPts val="0"/>
              </a:spcAft>
              <a:buSzPts val="2400"/>
              <a:buNone/>
              <a:defRPr b="0" i="0" sz="2400" cap="none">
                <a:solidFill>
                  <a:schemeClr val="dk2"/>
                </a:solidFill>
              </a:defRPr>
            </a:lvl1pPr>
            <a:lvl2pPr lvl="1" algn="ctr">
              <a:spcBef>
                <a:spcPts val="600"/>
              </a:spcBef>
              <a:spcAft>
                <a:spcPts val="0"/>
              </a:spcAft>
              <a:buSzPts val="2000"/>
              <a:buNone/>
              <a:defRPr>
                <a:solidFill>
                  <a:srgbClr val="8C8A8A"/>
                </a:solidFill>
              </a:defRPr>
            </a:lvl2pPr>
            <a:lvl3pPr lvl="2" algn="ctr">
              <a:spcBef>
                <a:spcPts val="600"/>
              </a:spcBef>
              <a:spcAft>
                <a:spcPts val="0"/>
              </a:spcAft>
              <a:buSzPts val="1800"/>
              <a:buNone/>
              <a:defRPr>
                <a:solidFill>
                  <a:srgbClr val="8C8A8A"/>
                </a:solidFill>
              </a:defRPr>
            </a:lvl3pPr>
            <a:lvl4pPr lvl="3" algn="ctr">
              <a:spcBef>
                <a:spcPts val="600"/>
              </a:spcBef>
              <a:spcAft>
                <a:spcPts val="0"/>
              </a:spcAft>
              <a:buSzPts val="1600"/>
              <a:buNone/>
              <a:defRPr>
                <a:solidFill>
                  <a:srgbClr val="8C8A8A"/>
                </a:solidFill>
              </a:defRPr>
            </a:lvl4pPr>
            <a:lvl5pPr lvl="4" algn="ctr">
              <a:spcBef>
                <a:spcPts val="600"/>
              </a:spcBef>
              <a:spcAft>
                <a:spcPts val="0"/>
              </a:spcAft>
              <a:buSzPts val="1600"/>
              <a:buNone/>
              <a:defRPr>
                <a:solidFill>
                  <a:srgbClr val="8C8A8A"/>
                </a:solidFill>
              </a:defRPr>
            </a:lvl5pPr>
            <a:lvl6pPr lvl="5" algn="ctr">
              <a:spcBef>
                <a:spcPts val="280"/>
              </a:spcBef>
              <a:spcAft>
                <a:spcPts val="0"/>
              </a:spcAft>
              <a:buSzPts val="1400"/>
              <a:buNone/>
              <a:defRPr>
                <a:solidFill>
                  <a:srgbClr val="8C8A8A"/>
                </a:solidFill>
              </a:defRPr>
            </a:lvl6pPr>
            <a:lvl7pPr lvl="6" algn="ctr">
              <a:spcBef>
                <a:spcPts val="280"/>
              </a:spcBef>
              <a:spcAft>
                <a:spcPts val="0"/>
              </a:spcAft>
              <a:buSzPts val="1400"/>
              <a:buNone/>
              <a:defRPr>
                <a:solidFill>
                  <a:srgbClr val="8C8A8A"/>
                </a:solidFill>
              </a:defRPr>
            </a:lvl7pPr>
            <a:lvl8pPr lvl="7" algn="ctr">
              <a:spcBef>
                <a:spcPts val="280"/>
              </a:spcBef>
              <a:spcAft>
                <a:spcPts val="0"/>
              </a:spcAft>
              <a:buSzPts val="1400"/>
              <a:buNone/>
              <a:defRPr>
                <a:solidFill>
                  <a:srgbClr val="8C8A8A"/>
                </a:solidFill>
              </a:defRPr>
            </a:lvl8pPr>
            <a:lvl9pPr lvl="8" algn="ctr">
              <a:spcBef>
                <a:spcPts val="280"/>
              </a:spcBef>
              <a:spcAft>
                <a:spcPts val="0"/>
              </a:spcAft>
              <a:buSzPts val="1400"/>
              <a:buNone/>
              <a:defRPr>
                <a:solidFill>
                  <a:srgbClr val="8C8A8A"/>
                </a:solidFill>
              </a:defRPr>
            </a:lvl9pPr>
          </a:lstStyle>
          <a:p/>
        </p:txBody>
      </p:sp>
      <p:sp>
        <p:nvSpPr>
          <p:cNvPr id="21" name="Google Shape;21;p2"/>
          <p:cNvSpPr txBox="1"/>
          <p:nvPr>
            <p:ph type="title"/>
          </p:nvPr>
        </p:nvSpPr>
        <p:spPr>
          <a:xfrm>
            <a:off x="3739896" y="1417320"/>
            <a:ext cx="5120640" cy="2304288"/>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sz="4000" cap="none"/>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22" name="Google Shape;22;p2"/>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i="0" sz="1600" u="none" cap="none" strike="noStrike">
                <a:solidFill>
                  <a:schemeClr val="dk2"/>
                </a:solidFill>
                <a:latin typeface="Arial"/>
                <a:ea typeface="Arial"/>
                <a:cs typeface="Arial"/>
                <a:sym typeface="Arial"/>
              </a:defRPr>
            </a:lvl1pPr>
            <a:lvl2pPr indent="0" lvl="1" marL="0" marR="0" algn="r">
              <a:spcBef>
                <a:spcPts val="0"/>
              </a:spcBef>
              <a:spcAft>
                <a:spcPts val="0"/>
              </a:spcAft>
              <a:buNone/>
              <a:defRPr b="1" i="0" sz="1600" u="none" cap="none" strike="noStrike">
                <a:solidFill>
                  <a:schemeClr val="dk2"/>
                </a:solidFill>
                <a:latin typeface="Arial"/>
                <a:ea typeface="Arial"/>
                <a:cs typeface="Arial"/>
                <a:sym typeface="Arial"/>
              </a:defRPr>
            </a:lvl2pPr>
            <a:lvl3pPr indent="0" lvl="2" marL="0" marR="0" algn="r">
              <a:spcBef>
                <a:spcPts val="0"/>
              </a:spcBef>
              <a:spcAft>
                <a:spcPts val="0"/>
              </a:spcAft>
              <a:buNone/>
              <a:defRPr b="1" i="0" sz="1600" u="none" cap="none" strike="noStrike">
                <a:solidFill>
                  <a:schemeClr val="dk2"/>
                </a:solidFill>
                <a:latin typeface="Arial"/>
                <a:ea typeface="Arial"/>
                <a:cs typeface="Arial"/>
                <a:sym typeface="Arial"/>
              </a:defRPr>
            </a:lvl3pPr>
            <a:lvl4pPr indent="0" lvl="3" marL="0" marR="0" algn="r">
              <a:spcBef>
                <a:spcPts val="0"/>
              </a:spcBef>
              <a:spcAft>
                <a:spcPts val="0"/>
              </a:spcAft>
              <a:buNone/>
              <a:defRPr b="1" i="0" sz="1600" u="none" cap="none" strike="noStrike">
                <a:solidFill>
                  <a:schemeClr val="dk2"/>
                </a:solidFill>
                <a:latin typeface="Arial"/>
                <a:ea typeface="Arial"/>
                <a:cs typeface="Arial"/>
                <a:sym typeface="Arial"/>
              </a:defRPr>
            </a:lvl4pPr>
            <a:lvl5pPr indent="0" lvl="4" marL="0" marR="0" algn="r">
              <a:spcBef>
                <a:spcPts val="0"/>
              </a:spcBef>
              <a:spcAft>
                <a:spcPts val="0"/>
              </a:spcAft>
              <a:buNone/>
              <a:defRPr b="1" i="0" sz="1600" u="none" cap="none" strike="noStrike">
                <a:solidFill>
                  <a:schemeClr val="dk2"/>
                </a:solidFill>
                <a:latin typeface="Arial"/>
                <a:ea typeface="Arial"/>
                <a:cs typeface="Arial"/>
                <a:sym typeface="Arial"/>
              </a:defRPr>
            </a:lvl5pPr>
            <a:lvl6pPr indent="0" lvl="5" marL="0" marR="0" algn="r">
              <a:spcBef>
                <a:spcPts val="0"/>
              </a:spcBef>
              <a:spcAft>
                <a:spcPts val="0"/>
              </a:spcAft>
              <a:buNone/>
              <a:defRPr b="1" i="0" sz="1600" u="none" cap="none" strike="noStrike">
                <a:solidFill>
                  <a:schemeClr val="dk2"/>
                </a:solidFill>
                <a:latin typeface="Arial"/>
                <a:ea typeface="Arial"/>
                <a:cs typeface="Arial"/>
                <a:sym typeface="Arial"/>
              </a:defRPr>
            </a:lvl6pPr>
            <a:lvl7pPr indent="0" lvl="6" marL="0" marR="0" algn="r">
              <a:spcBef>
                <a:spcPts val="0"/>
              </a:spcBef>
              <a:spcAft>
                <a:spcPts val="0"/>
              </a:spcAft>
              <a:buNone/>
              <a:defRPr b="1" i="0" sz="1600" u="none" cap="none" strike="noStrike">
                <a:solidFill>
                  <a:schemeClr val="dk2"/>
                </a:solidFill>
                <a:latin typeface="Arial"/>
                <a:ea typeface="Arial"/>
                <a:cs typeface="Arial"/>
                <a:sym typeface="Arial"/>
              </a:defRPr>
            </a:lvl7pPr>
            <a:lvl8pPr indent="0" lvl="7" marL="0" marR="0" algn="r">
              <a:spcBef>
                <a:spcPts val="0"/>
              </a:spcBef>
              <a:spcAft>
                <a:spcPts val="0"/>
              </a:spcAft>
              <a:buNone/>
              <a:defRPr b="1" i="0" sz="1600" u="none" cap="none" strike="noStrike">
                <a:solidFill>
                  <a:schemeClr val="dk2"/>
                </a:solidFill>
                <a:latin typeface="Arial"/>
                <a:ea typeface="Arial"/>
                <a:cs typeface="Arial"/>
                <a:sym typeface="Arial"/>
              </a:defRPr>
            </a:lvl8pPr>
            <a:lvl9pPr indent="0" lvl="8" marL="0" marR="0" algn="r">
              <a:spcBef>
                <a:spcPts val="0"/>
              </a:spcBef>
              <a:spcAft>
                <a:spcPts val="0"/>
              </a:spcAft>
              <a:buNone/>
              <a:defRPr b="1" i="0" sz="16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1" name="Shape 81"/>
        <p:cNvGrpSpPr/>
        <p:nvPr/>
      </p:nvGrpSpPr>
      <p:grpSpPr>
        <a:xfrm>
          <a:off x="0" y="0"/>
          <a:ext cx="0" cy="0"/>
          <a:chOff x="0" y="0"/>
          <a:chExt cx="0" cy="0"/>
        </a:xfrm>
      </p:grpSpPr>
      <p:sp>
        <p:nvSpPr>
          <p:cNvPr id="82" name="Google Shape;82;p11"/>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83" name="Google Shape;83;p11"/>
          <p:cNvSpPr txBox="1"/>
          <p:nvPr>
            <p:ph idx="1" type="body"/>
          </p:nvPr>
        </p:nvSpPr>
        <p:spPr>
          <a:xfrm rot="5400000">
            <a:off x="2105025" y="-533400"/>
            <a:ext cx="4933950" cy="8591550"/>
          </a:xfrm>
          <a:prstGeom prst="rect">
            <a:avLst/>
          </a:prstGeom>
          <a:noFill/>
          <a:ln>
            <a:noFill/>
          </a:ln>
        </p:spPr>
        <p:txBody>
          <a:bodyPr anchorCtr="0" anchor="t" bIns="45700" lIns="91425" spcFirstLastPara="1" rIns="91425" wrap="square" tIns="45700">
            <a:normAutofit/>
          </a:bodyPr>
          <a:lstStyle>
            <a:lvl1pPr indent="-342900" lvl="0" marL="457200" algn="l">
              <a:spcBef>
                <a:spcPts val="600"/>
              </a:spcBef>
              <a:spcAft>
                <a:spcPts val="0"/>
              </a:spcAft>
              <a:buSzPts val="1800"/>
              <a:buChar char="•"/>
              <a:defRPr/>
            </a:lvl1pPr>
            <a:lvl2pPr indent="-342900" lvl="1" marL="914400" algn="l">
              <a:spcBef>
                <a:spcPts val="600"/>
              </a:spcBef>
              <a:spcAft>
                <a:spcPts val="0"/>
              </a:spcAft>
              <a:buSzPts val="1800"/>
              <a:buChar char="•"/>
              <a:defRPr/>
            </a:lvl2pPr>
            <a:lvl3pPr indent="-342900" lvl="2" marL="1371600" algn="l">
              <a:spcBef>
                <a:spcPts val="600"/>
              </a:spcBef>
              <a:spcAft>
                <a:spcPts val="0"/>
              </a:spcAft>
              <a:buSzPts val="1800"/>
              <a:buChar char="•"/>
              <a:defRPr/>
            </a:lvl3pPr>
            <a:lvl4pPr indent="-342900" lvl="3" marL="1828800" algn="l">
              <a:spcBef>
                <a:spcPts val="600"/>
              </a:spcBef>
              <a:spcAft>
                <a:spcPts val="0"/>
              </a:spcAft>
              <a:buSzPts val="1800"/>
              <a:buChar char="•"/>
              <a:defRPr/>
            </a:lvl4pPr>
            <a:lvl5pPr indent="-342900" lvl="4" marL="2286000" algn="l">
              <a:spcBef>
                <a:spcPts val="60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84" name="Google Shape;84;p11"/>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1"/>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1"/>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7" name="Shape 87"/>
        <p:cNvGrpSpPr/>
        <p:nvPr/>
      </p:nvGrpSpPr>
      <p:grpSpPr>
        <a:xfrm>
          <a:off x="0" y="0"/>
          <a:ext cx="0" cy="0"/>
          <a:chOff x="0" y="0"/>
          <a:chExt cx="0" cy="0"/>
        </a:xfrm>
      </p:grpSpPr>
      <p:sp>
        <p:nvSpPr>
          <p:cNvPr id="88" name="Google Shape;88;p12"/>
          <p:cNvSpPr txBox="1"/>
          <p:nvPr>
            <p:ph type="title"/>
          </p:nvPr>
        </p:nvSpPr>
        <p:spPr>
          <a:xfrm rot="5400000">
            <a:off x="4732338" y="2171701"/>
            <a:ext cx="5851525" cy="2057400"/>
          </a:xfrm>
          <a:prstGeom prst="rect">
            <a:avLst/>
          </a:prstGeom>
          <a:noFill/>
          <a:ln>
            <a:noFill/>
          </a:ln>
        </p:spPr>
        <p:txBody>
          <a:bodyPr anchorCtr="0" anchor="b" bIns="45700" lIns="91425" spcFirstLastPara="1" rIns="91425" wrap="square" tIns="45700">
            <a:no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89" name="Google Shape;89;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600"/>
              </a:spcBef>
              <a:spcAft>
                <a:spcPts val="0"/>
              </a:spcAft>
              <a:buSzPts val="1800"/>
              <a:buChar char="•"/>
              <a:defRPr/>
            </a:lvl1pPr>
            <a:lvl2pPr indent="-342900" lvl="1" marL="914400" algn="l">
              <a:spcBef>
                <a:spcPts val="600"/>
              </a:spcBef>
              <a:spcAft>
                <a:spcPts val="0"/>
              </a:spcAft>
              <a:buSzPts val="1800"/>
              <a:buChar char="•"/>
              <a:defRPr/>
            </a:lvl2pPr>
            <a:lvl3pPr indent="-342900" lvl="2" marL="1371600" algn="l">
              <a:spcBef>
                <a:spcPts val="600"/>
              </a:spcBef>
              <a:spcAft>
                <a:spcPts val="0"/>
              </a:spcAft>
              <a:buSzPts val="1800"/>
              <a:buChar char="•"/>
              <a:defRPr/>
            </a:lvl3pPr>
            <a:lvl4pPr indent="-342900" lvl="3" marL="1828800" algn="l">
              <a:spcBef>
                <a:spcPts val="600"/>
              </a:spcBef>
              <a:spcAft>
                <a:spcPts val="0"/>
              </a:spcAft>
              <a:buSzPts val="1800"/>
              <a:buChar char="•"/>
              <a:defRPr/>
            </a:lvl4pPr>
            <a:lvl5pPr indent="-342900" lvl="4" marL="2286000" algn="l">
              <a:spcBef>
                <a:spcPts val="60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0" name="Google Shape;90;p12"/>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12"/>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12"/>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
          <p:cNvSpPr/>
          <p:nvPr/>
        </p:nvSpPr>
        <p:spPr>
          <a:xfrm>
            <a:off x="5489575" y="0"/>
            <a:ext cx="3394075" cy="6858000"/>
          </a:xfrm>
          <a:custGeom>
            <a:rect b="b" l="l" r="r" t="t"/>
            <a:pathLst>
              <a:path extrusionOk="0" h="4865" w="2409">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lt1">
              <a:alpha val="24705"/>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 name="Google Shape;27;p3"/>
          <p:cNvSpPr txBox="1"/>
          <p:nvPr>
            <p:ph type="title"/>
          </p:nvPr>
        </p:nvSpPr>
        <p:spPr>
          <a:xfrm>
            <a:off x="276225" y="228600"/>
            <a:ext cx="8591550" cy="1066801"/>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28" name="Google Shape;28;p3"/>
          <p:cNvSpPr txBox="1"/>
          <p:nvPr>
            <p:ph idx="1" type="body"/>
          </p:nvPr>
        </p:nvSpPr>
        <p:spPr>
          <a:xfrm>
            <a:off x="274320" y="1298448"/>
            <a:ext cx="8595360" cy="4937760"/>
          </a:xfrm>
          <a:prstGeom prst="rect">
            <a:avLst/>
          </a:prstGeom>
          <a:noFill/>
          <a:ln>
            <a:noFill/>
          </a:ln>
        </p:spPr>
        <p:txBody>
          <a:bodyPr anchorCtr="0" anchor="t" bIns="45700" lIns="91425" spcFirstLastPara="1" rIns="91425" wrap="square" tIns="45700">
            <a:normAutofit/>
          </a:bodyPr>
          <a:lstStyle>
            <a:lvl1pPr indent="-342900" lvl="0" marL="457200" algn="l">
              <a:spcBef>
                <a:spcPts val="600"/>
              </a:spcBef>
              <a:spcAft>
                <a:spcPts val="0"/>
              </a:spcAft>
              <a:buSzPts val="1800"/>
              <a:buChar char="•"/>
              <a:defRPr/>
            </a:lvl1pPr>
            <a:lvl2pPr indent="-342900" lvl="1" marL="914400" algn="l">
              <a:spcBef>
                <a:spcPts val="600"/>
              </a:spcBef>
              <a:spcAft>
                <a:spcPts val="0"/>
              </a:spcAft>
              <a:buSzPts val="1800"/>
              <a:buChar char="•"/>
              <a:defRPr/>
            </a:lvl2pPr>
            <a:lvl3pPr indent="-342900" lvl="2" marL="1371600" algn="l">
              <a:spcBef>
                <a:spcPts val="600"/>
              </a:spcBef>
              <a:spcAft>
                <a:spcPts val="0"/>
              </a:spcAft>
              <a:buSzPts val="1800"/>
              <a:buChar char="•"/>
              <a:defRPr/>
            </a:lvl3pPr>
            <a:lvl4pPr indent="-342900" lvl="3" marL="1828800" algn="l">
              <a:spcBef>
                <a:spcPts val="600"/>
              </a:spcBef>
              <a:spcAft>
                <a:spcPts val="0"/>
              </a:spcAft>
              <a:buSzPts val="1800"/>
              <a:buChar char="•"/>
              <a:defRPr/>
            </a:lvl4pPr>
            <a:lvl5pPr indent="-342900" lvl="4" marL="2286000" algn="l">
              <a:spcBef>
                <a:spcPts val="60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29" name="Google Shape;29;p3"/>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2" name="Shape 32"/>
        <p:cNvGrpSpPr/>
        <p:nvPr/>
      </p:nvGrpSpPr>
      <p:grpSpPr>
        <a:xfrm>
          <a:off x="0" y="0"/>
          <a:ext cx="0" cy="0"/>
          <a:chOff x="0" y="0"/>
          <a:chExt cx="0" cy="0"/>
        </a:xfrm>
      </p:grpSpPr>
      <p:sp>
        <p:nvSpPr>
          <p:cNvPr id="33" name="Google Shape;33;p4"/>
          <p:cNvSpPr/>
          <p:nvPr/>
        </p:nvSpPr>
        <p:spPr>
          <a:xfrm>
            <a:off x="0" y="0"/>
            <a:ext cx="3409950" cy="6858000"/>
          </a:xfrm>
          <a:prstGeom prst="rect">
            <a:avLst/>
          </a:prstGeom>
          <a:solidFill>
            <a:schemeClr val="dk2">
              <a:alpha val="7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4" name="Google Shape;34;p4"/>
          <p:cNvSpPr/>
          <p:nvPr>
            <p:ph idx="2" type="pic"/>
          </p:nvPr>
        </p:nvSpPr>
        <p:spPr>
          <a:xfrm>
            <a:off x="3409950" y="0"/>
            <a:ext cx="5734050" cy="6858000"/>
          </a:xfrm>
          <a:prstGeom prst="rect">
            <a:avLst/>
          </a:prstGeom>
          <a:noFill/>
          <a:ln>
            <a:noFill/>
          </a:ln>
        </p:spPr>
      </p:sp>
      <p:sp>
        <p:nvSpPr>
          <p:cNvPr id="35" name="Google Shape;35;p4"/>
          <p:cNvSpPr txBox="1"/>
          <p:nvPr>
            <p:ph type="title"/>
          </p:nvPr>
        </p:nvSpPr>
        <p:spPr>
          <a:xfrm>
            <a:off x="276224" y="228600"/>
            <a:ext cx="2834640" cy="1295399"/>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sz="2400">
                <a:solidFill>
                  <a:schemeClr val="lt2"/>
                </a:solidFill>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36" name="Google Shape;36;p4"/>
          <p:cNvSpPr txBox="1"/>
          <p:nvPr>
            <p:ph idx="1" type="body"/>
          </p:nvPr>
        </p:nvSpPr>
        <p:spPr>
          <a:xfrm>
            <a:off x="274320" y="1536192"/>
            <a:ext cx="2834640" cy="4712208"/>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SzPts val="1600"/>
              <a:buNone/>
              <a:defRPr sz="1600">
                <a:solidFill>
                  <a:schemeClr val="lt2"/>
                </a:solidFill>
              </a:defRPr>
            </a:lvl1pPr>
            <a:lvl2pPr indent="-228600" lvl="1" marL="914400" algn="l">
              <a:spcBef>
                <a:spcPts val="600"/>
              </a:spcBef>
              <a:spcAft>
                <a:spcPts val="0"/>
              </a:spcAft>
              <a:buSzPts val="2000"/>
              <a:buNone/>
              <a:defRPr>
                <a:solidFill>
                  <a:schemeClr val="lt2"/>
                </a:solidFill>
              </a:defRPr>
            </a:lvl2pPr>
            <a:lvl3pPr indent="-228600" lvl="2" marL="1371600" algn="l">
              <a:spcBef>
                <a:spcPts val="600"/>
              </a:spcBef>
              <a:spcAft>
                <a:spcPts val="0"/>
              </a:spcAft>
              <a:buSzPts val="1800"/>
              <a:buNone/>
              <a:defRPr>
                <a:solidFill>
                  <a:schemeClr val="lt2"/>
                </a:solidFill>
              </a:defRPr>
            </a:lvl3pPr>
            <a:lvl4pPr indent="-228600" lvl="3" marL="1828800" algn="l">
              <a:spcBef>
                <a:spcPts val="600"/>
              </a:spcBef>
              <a:spcAft>
                <a:spcPts val="0"/>
              </a:spcAft>
              <a:buSzPts val="1600"/>
              <a:buNone/>
              <a:defRPr>
                <a:solidFill>
                  <a:schemeClr val="lt2"/>
                </a:solidFill>
              </a:defRPr>
            </a:lvl4pPr>
            <a:lvl5pPr indent="-228600" lvl="4" marL="2286000" algn="l">
              <a:spcBef>
                <a:spcPts val="600"/>
              </a:spcBef>
              <a:spcAft>
                <a:spcPts val="0"/>
              </a:spcAft>
              <a:buSzPts val="1600"/>
              <a:buNone/>
              <a:defRPr>
                <a:solidFill>
                  <a:schemeClr val="lt2"/>
                </a:solidFill>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7" name="Google Shape;37;p4"/>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4"/>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4"/>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0" name="Shape 40"/>
        <p:cNvGrpSpPr/>
        <p:nvPr/>
      </p:nvGrpSpPr>
      <p:grpSpPr>
        <a:xfrm>
          <a:off x="0" y="0"/>
          <a:ext cx="0" cy="0"/>
          <a:chOff x="0" y="0"/>
          <a:chExt cx="0" cy="0"/>
        </a:xfrm>
      </p:grpSpPr>
      <p:sp>
        <p:nvSpPr>
          <p:cNvPr id="41" name="Google Shape;41;p5"/>
          <p:cNvSpPr/>
          <p:nvPr/>
        </p:nvSpPr>
        <p:spPr>
          <a:xfrm>
            <a:off x="0" y="0"/>
            <a:ext cx="3409950" cy="6858000"/>
          </a:xfrm>
          <a:prstGeom prst="rect">
            <a:avLst/>
          </a:prstGeom>
          <a:solidFill>
            <a:schemeClr val="dk2">
              <a:alpha val="7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2" name="Google Shape;42;p5"/>
          <p:cNvSpPr txBox="1"/>
          <p:nvPr>
            <p:ph type="title"/>
          </p:nvPr>
        </p:nvSpPr>
        <p:spPr>
          <a:xfrm>
            <a:off x="276225" y="228601"/>
            <a:ext cx="2834640" cy="1298448"/>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sz="2400">
                <a:solidFill>
                  <a:schemeClr val="lt2"/>
                </a:solidFill>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43" name="Google Shape;43;p5"/>
          <p:cNvSpPr txBox="1"/>
          <p:nvPr>
            <p:ph idx="1" type="body"/>
          </p:nvPr>
        </p:nvSpPr>
        <p:spPr>
          <a:xfrm>
            <a:off x="3775935" y="533400"/>
            <a:ext cx="5063266" cy="5702808"/>
          </a:xfrm>
          <a:prstGeom prst="rect">
            <a:avLst/>
          </a:prstGeom>
          <a:noFill/>
          <a:ln>
            <a:noFill/>
          </a:ln>
        </p:spPr>
        <p:txBody>
          <a:bodyPr anchorCtr="0" anchor="t" bIns="45700" lIns="91425" spcFirstLastPara="1" rIns="91425" wrap="square" tIns="45700">
            <a:normAutofit/>
          </a:bodyPr>
          <a:lstStyle>
            <a:lvl1pPr indent="-355600" lvl="0" marL="457200" algn="l">
              <a:spcBef>
                <a:spcPts val="600"/>
              </a:spcBef>
              <a:spcAft>
                <a:spcPts val="0"/>
              </a:spcAft>
              <a:buSzPts val="2000"/>
              <a:buChar char="•"/>
              <a:defRPr sz="2000"/>
            </a:lvl1pPr>
            <a:lvl2pPr indent="-342900" lvl="1" marL="914400" algn="l">
              <a:spcBef>
                <a:spcPts val="600"/>
              </a:spcBef>
              <a:spcAft>
                <a:spcPts val="0"/>
              </a:spcAft>
              <a:buSzPts val="1800"/>
              <a:buChar char="•"/>
              <a:defRPr sz="1800"/>
            </a:lvl2pPr>
            <a:lvl3pPr indent="-330200" lvl="2" marL="1371600" algn="l">
              <a:spcBef>
                <a:spcPts val="600"/>
              </a:spcBef>
              <a:spcAft>
                <a:spcPts val="0"/>
              </a:spcAft>
              <a:buSzPts val="1600"/>
              <a:buChar char="•"/>
              <a:defRPr sz="1600"/>
            </a:lvl3pPr>
            <a:lvl4pPr indent="-330200" lvl="3" marL="1828800" algn="l">
              <a:spcBef>
                <a:spcPts val="600"/>
              </a:spcBef>
              <a:spcAft>
                <a:spcPts val="0"/>
              </a:spcAft>
              <a:buSzPts val="1600"/>
              <a:buChar char="•"/>
              <a:defRPr sz="1600"/>
            </a:lvl4pPr>
            <a:lvl5pPr indent="-330200" lvl="4" marL="2286000" algn="l">
              <a:spcBef>
                <a:spcPts val="600"/>
              </a:spcBef>
              <a:spcAft>
                <a:spcPts val="0"/>
              </a:spcAft>
              <a:buSzPts val="1600"/>
              <a:buChar char="•"/>
              <a:defRPr sz="16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44" name="Google Shape;44;p5"/>
          <p:cNvSpPr txBox="1"/>
          <p:nvPr>
            <p:ph idx="2" type="body"/>
          </p:nvPr>
        </p:nvSpPr>
        <p:spPr>
          <a:xfrm>
            <a:off x="276224" y="1539240"/>
            <a:ext cx="2834640" cy="4709160"/>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SzPts val="1600"/>
              <a:buNone/>
              <a:defRPr b="0" i="0" sz="1600" cap="none">
                <a:solidFill>
                  <a:schemeClr val="lt2"/>
                </a:solidFill>
                <a:latin typeface="Candara"/>
                <a:ea typeface="Candara"/>
                <a:cs typeface="Candara"/>
                <a:sym typeface="Candara"/>
              </a:defRPr>
            </a:lvl1pPr>
            <a:lvl2pPr indent="-228600" lvl="1" marL="914400" algn="l">
              <a:spcBef>
                <a:spcPts val="600"/>
              </a:spcBef>
              <a:spcAft>
                <a:spcPts val="0"/>
              </a:spcAft>
              <a:buSzPts val="1200"/>
              <a:buNone/>
              <a:defRPr sz="1200"/>
            </a:lvl2pPr>
            <a:lvl3pPr indent="-228600" lvl="2" marL="1371600" algn="l">
              <a:spcBef>
                <a:spcPts val="600"/>
              </a:spcBef>
              <a:spcAft>
                <a:spcPts val="0"/>
              </a:spcAft>
              <a:buSzPts val="1000"/>
              <a:buNone/>
              <a:defRPr sz="1000"/>
            </a:lvl3pPr>
            <a:lvl4pPr indent="-228600" lvl="3" marL="1828800" algn="l">
              <a:spcBef>
                <a:spcPts val="600"/>
              </a:spcBef>
              <a:spcAft>
                <a:spcPts val="0"/>
              </a:spcAft>
              <a:buSzPts val="900"/>
              <a:buNone/>
              <a:defRPr sz="900"/>
            </a:lvl4pPr>
            <a:lvl5pPr indent="-228600" lvl="4" marL="2286000" algn="l">
              <a:spcBef>
                <a:spcPts val="60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45" name="Google Shape;45;p5"/>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5"/>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5"/>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6"/>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6"/>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6"/>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2" name="Shape 52"/>
        <p:cNvGrpSpPr/>
        <p:nvPr/>
      </p:nvGrpSpPr>
      <p:grpSpPr>
        <a:xfrm>
          <a:off x="0" y="0"/>
          <a:ext cx="0" cy="0"/>
          <a:chOff x="0" y="0"/>
          <a:chExt cx="0" cy="0"/>
        </a:xfrm>
      </p:grpSpPr>
      <p:sp>
        <p:nvSpPr>
          <p:cNvPr id="53" name="Google Shape;53;p7"/>
          <p:cNvSpPr txBox="1"/>
          <p:nvPr>
            <p:ph type="title"/>
          </p:nvPr>
        </p:nvSpPr>
        <p:spPr>
          <a:xfrm>
            <a:off x="276225" y="228601"/>
            <a:ext cx="8591550" cy="1066800"/>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54" name="Google Shape;54;p7"/>
          <p:cNvSpPr txBox="1"/>
          <p:nvPr>
            <p:ph idx="1" type="body"/>
          </p:nvPr>
        </p:nvSpPr>
        <p:spPr>
          <a:xfrm>
            <a:off x="276225" y="1298448"/>
            <a:ext cx="4251960" cy="4937760"/>
          </a:xfrm>
          <a:prstGeom prst="rect">
            <a:avLst/>
          </a:prstGeom>
          <a:noFill/>
          <a:ln>
            <a:noFill/>
          </a:ln>
        </p:spPr>
        <p:txBody>
          <a:bodyPr anchorCtr="0" anchor="t" bIns="45700" lIns="91425" spcFirstLastPara="1" rIns="91425" wrap="square" tIns="45700">
            <a:normAutofit/>
          </a:bodyPr>
          <a:lstStyle>
            <a:lvl1pPr indent="-355600" lvl="0" marL="457200" algn="l">
              <a:spcBef>
                <a:spcPts val="600"/>
              </a:spcBef>
              <a:spcAft>
                <a:spcPts val="0"/>
              </a:spcAft>
              <a:buSzPts val="2000"/>
              <a:buChar char="•"/>
              <a:defRPr sz="2000"/>
            </a:lvl1pPr>
            <a:lvl2pPr indent="-342900" lvl="1" marL="914400" algn="l">
              <a:spcBef>
                <a:spcPts val="600"/>
              </a:spcBef>
              <a:spcAft>
                <a:spcPts val="0"/>
              </a:spcAft>
              <a:buSzPts val="1800"/>
              <a:buChar char="•"/>
              <a:defRPr sz="1800"/>
            </a:lvl2pPr>
            <a:lvl3pPr indent="-330200" lvl="2" marL="1371600" algn="l">
              <a:spcBef>
                <a:spcPts val="600"/>
              </a:spcBef>
              <a:spcAft>
                <a:spcPts val="0"/>
              </a:spcAft>
              <a:buSzPts val="1600"/>
              <a:buChar char="•"/>
              <a:defRPr sz="1600"/>
            </a:lvl3pPr>
            <a:lvl4pPr indent="-330200" lvl="3" marL="1828800" algn="l">
              <a:spcBef>
                <a:spcPts val="600"/>
              </a:spcBef>
              <a:spcAft>
                <a:spcPts val="0"/>
              </a:spcAft>
              <a:buSzPts val="1600"/>
              <a:buChar char="•"/>
              <a:defRPr sz="1600"/>
            </a:lvl4pPr>
            <a:lvl5pPr indent="-330200" lvl="4" marL="2286000" algn="l">
              <a:spcBef>
                <a:spcPts val="600"/>
              </a:spcBef>
              <a:spcAft>
                <a:spcPts val="0"/>
              </a:spcAft>
              <a:buSzPts val="1600"/>
              <a:buChar char="•"/>
              <a:defRPr sz="16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55" name="Google Shape;55;p7"/>
          <p:cNvSpPr txBox="1"/>
          <p:nvPr>
            <p:ph idx="2" type="body"/>
          </p:nvPr>
        </p:nvSpPr>
        <p:spPr>
          <a:xfrm>
            <a:off x="4615815" y="1298448"/>
            <a:ext cx="4251960" cy="4937760"/>
          </a:xfrm>
          <a:prstGeom prst="rect">
            <a:avLst/>
          </a:prstGeom>
          <a:noFill/>
          <a:ln>
            <a:noFill/>
          </a:ln>
        </p:spPr>
        <p:txBody>
          <a:bodyPr anchorCtr="0" anchor="t" bIns="45700" lIns="91425" spcFirstLastPara="1" rIns="91425" wrap="square" tIns="45700">
            <a:normAutofit/>
          </a:bodyPr>
          <a:lstStyle>
            <a:lvl1pPr indent="-355600" lvl="0" marL="457200" algn="l">
              <a:spcBef>
                <a:spcPts val="600"/>
              </a:spcBef>
              <a:spcAft>
                <a:spcPts val="0"/>
              </a:spcAft>
              <a:buSzPts val="2000"/>
              <a:buChar char="•"/>
              <a:defRPr sz="2000"/>
            </a:lvl1pPr>
            <a:lvl2pPr indent="-342900" lvl="1" marL="914400" algn="l">
              <a:spcBef>
                <a:spcPts val="600"/>
              </a:spcBef>
              <a:spcAft>
                <a:spcPts val="0"/>
              </a:spcAft>
              <a:buSzPts val="1800"/>
              <a:buChar char="•"/>
              <a:defRPr sz="1800"/>
            </a:lvl2pPr>
            <a:lvl3pPr indent="-330200" lvl="2" marL="1371600" algn="l">
              <a:spcBef>
                <a:spcPts val="600"/>
              </a:spcBef>
              <a:spcAft>
                <a:spcPts val="0"/>
              </a:spcAft>
              <a:buSzPts val="1600"/>
              <a:buChar char="•"/>
              <a:defRPr sz="1600"/>
            </a:lvl3pPr>
            <a:lvl4pPr indent="-330200" lvl="3" marL="1828800" algn="l">
              <a:spcBef>
                <a:spcPts val="600"/>
              </a:spcBef>
              <a:spcAft>
                <a:spcPts val="0"/>
              </a:spcAft>
              <a:buSzPts val="1600"/>
              <a:buChar char="•"/>
              <a:defRPr sz="1600"/>
            </a:lvl4pPr>
            <a:lvl5pPr indent="-330200" lvl="4" marL="2286000" algn="l">
              <a:spcBef>
                <a:spcPts val="600"/>
              </a:spcBef>
              <a:spcAft>
                <a:spcPts val="0"/>
              </a:spcAft>
              <a:buSzPts val="1600"/>
              <a:buChar char="•"/>
              <a:defRPr sz="16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56" name="Google Shape;56;p7"/>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7"/>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9" name="Shape 59"/>
        <p:cNvGrpSpPr/>
        <p:nvPr/>
      </p:nvGrpSpPr>
      <p:grpSpPr>
        <a:xfrm>
          <a:off x="0" y="0"/>
          <a:ext cx="0" cy="0"/>
          <a:chOff x="0" y="0"/>
          <a:chExt cx="0" cy="0"/>
        </a:xfrm>
      </p:grpSpPr>
      <p:sp>
        <p:nvSpPr>
          <p:cNvPr id="60" name="Google Shape;60;p8"/>
          <p:cNvSpPr/>
          <p:nvPr/>
        </p:nvSpPr>
        <p:spPr>
          <a:xfrm>
            <a:off x="0" y="0"/>
            <a:ext cx="3409950" cy="6858000"/>
          </a:xfrm>
          <a:prstGeom prst="rect">
            <a:avLst/>
          </a:prstGeom>
          <a:solidFill>
            <a:schemeClr val="dk2">
              <a:alpha val="7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1" name="Google Shape;61;p8"/>
          <p:cNvSpPr/>
          <p:nvPr/>
        </p:nvSpPr>
        <p:spPr>
          <a:xfrm>
            <a:off x="34925" y="136525"/>
            <a:ext cx="3325813" cy="6721475"/>
          </a:xfrm>
          <a:custGeom>
            <a:rect b="b" l="l" r="r" t="t"/>
            <a:pathLst>
              <a:path extrusionOk="0" h="4865" w="2409">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lt1">
              <a:alpha val="745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2" name="Google Shape;62;p8"/>
          <p:cNvSpPr txBox="1"/>
          <p:nvPr>
            <p:ph idx="1" type="subTitle"/>
          </p:nvPr>
        </p:nvSpPr>
        <p:spPr>
          <a:xfrm>
            <a:off x="3743324" y="1400174"/>
            <a:ext cx="5120640" cy="1476375"/>
          </a:xfrm>
          <a:prstGeom prst="rect">
            <a:avLst/>
          </a:prstGeom>
          <a:noFill/>
          <a:ln>
            <a:noFill/>
          </a:ln>
        </p:spPr>
        <p:txBody>
          <a:bodyPr anchorCtr="0" anchor="b" bIns="45700" lIns="91425" spcFirstLastPara="1" rIns="91425" wrap="square" tIns="45700">
            <a:normAutofit/>
          </a:bodyPr>
          <a:lstStyle>
            <a:lvl1pPr lvl="0" algn="l">
              <a:spcBef>
                <a:spcPts val="600"/>
              </a:spcBef>
              <a:spcAft>
                <a:spcPts val="0"/>
              </a:spcAft>
              <a:buSzPts val="2400"/>
              <a:buNone/>
              <a:defRPr b="0" i="0" sz="2400" cap="none">
                <a:solidFill>
                  <a:schemeClr val="dk2"/>
                </a:solidFill>
              </a:defRPr>
            </a:lvl1pPr>
            <a:lvl2pPr lvl="1" algn="ctr">
              <a:spcBef>
                <a:spcPts val="600"/>
              </a:spcBef>
              <a:spcAft>
                <a:spcPts val="0"/>
              </a:spcAft>
              <a:buSzPts val="2000"/>
              <a:buNone/>
              <a:defRPr>
                <a:solidFill>
                  <a:srgbClr val="8C8A8A"/>
                </a:solidFill>
              </a:defRPr>
            </a:lvl2pPr>
            <a:lvl3pPr lvl="2" algn="ctr">
              <a:spcBef>
                <a:spcPts val="600"/>
              </a:spcBef>
              <a:spcAft>
                <a:spcPts val="0"/>
              </a:spcAft>
              <a:buSzPts val="1800"/>
              <a:buNone/>
              <a:defRPr>
                <a:solidFill>
                  <a:srgbClr val="8C8A8A"/>
                </a:solidFill>
              </a:defRPr>
            </a:lvl3pPr>
            <a:lvl4pPr lvl="3" algn="ctr">
              <a:spcBef>
                <a:spcPts val="600"/>
              </a:spcBef>
              <a:spcAft>
                <a:spcPts val="0"/>
              </a:spcAft>
              <a:buSzPts val="1600"/>
              <a:buNone/>
              <a:defRPr>
                <a:solidFill>
                  <a:srgbClr val="8C8A8A"/>
                </a:solidFill>
              </a:defRPr>
            </a:lvl4pPr>
            <a:lvl5pPr lvl="4" algn="ctr">
              <a:spcBef>
                <a:spcPts val="600"/>
              </a:spcBef>
              <a:spcAft>
                <a:spcPts val="0"/>
              </a:spcAft>
              <a:buSzPts val="1600"/>
              <a:buNone/>
              <a:defRPr>
                <a:solidFill>
                  <a:srgbClr val="8C8A8A"/>
                </a:solidFill>
              </a:defRPr>
            </a:lvl5pPr>
            <a:lvl6pPr lvl="5" algn="ctr">
              <a:spcBef>
                <a:spcPts val="280"/>
              </a:spcBef>
              <a:spcAft>
                <a:spcPts val="0"/>
              </a:spcAft>
              <a:buSzPts val="1400"/>
              <a:buNone/>
              <a:defRPr>
                <a:solidFill>
                  <a:srgbClr val="8C8A8A"/>
                </a:solidFill>
              </a:defRPr>
            </a:lvl6pPr>
            <a:lvl7pPr lvl="6" algn="ctr">
              <a:spcBef>
                <a:spcPts val="280"/>
              </a:spcBef>
              <a:spcAft>
                <a:spcPts val="0"/>
              </a:spcAft>
              <a:buSzPts val="1400"/>
              <a:buNone/>
              <a:defRPr>
                <a:solidFill>
                  <a:srgbClr val="8C8A8A"/>
                </a:solidFill>
              </a:defRPr>
            </a:lvl7pPr>
            <a:lvl8pPr lvl="7" algn="ctr">
              <a:spcBef>
                <a:spcPts val="280"/>
              </a:spcBef>
              <a:spcAft>
                <a:spcPts val="0"/>
              </a:spcAft>
              <a:buSzPts val="1400"/>
              <a:buNone/>
              <a:defRPr>
                <a:solidFill>
                  <a:srgbClr val="8C8A8A"/>
                </a:solidFill>
              </a:defRPr>
            </a:lvl8pPr>
            <a:lvl9pPr lvl="8" algn="ctr">
              <a:spcBef>
                <a:spcPts val="280"/>
              </a:spcBef>
              <a:spcAft>
                <a:spcPts val="0"/>
              </a:spcAft>
              <a:buSzPts val="1400"/>
              <a:buNone/>
              <a:defRPr>
                <a:solidFill>
                  <a:srgbClr val="8C8A8A"/>
                </a:solidFill>
              </a:defRPr>
            </a:lvl9pPr>
          </a:lstStyle>
          <a:p/>
        </p:txBody>
      </p:sp>
      <p:sp>
        <p:nvSpPr>
          <p:cNvPr id="63" name="Google Shape;63;p8"/>
          <p:cNvSpPr txBox="1"/>
          <p:nvPr>
            <p:ph type="title"/>
          </p:nvPr>
        </p:nvSpPr>
        <p:spPr>
          <a:xfrm>
            <a:off x="3733800" y="2895599"/>
            <a:ext cx="5129543" cy="2667001"/>
          </a:xfrm>
          <a:prstGeom prst="rect">
            <a:avLst/>
          </a:prstGeom>
          <a:noFill/>
          <a:ln>
            <a:noFill/>
          </a:ln>
        </p:spPr>
        <p:txBody>
          <a:bodyPr anchorCtr="0" anchor="t" bIns="45700" lIns="91425" spcFirstLastPara="1" rIns="91425" wrap="square" tIns="45700">
            <a:normAutofit/>
          </a:bodyPr>
          <a:lstStyle>
            <a:lvl1pPr lvl="0" algn="l">
              <a:spcBef>
                <a:spcPts val="400"/>
              </a:spcBef>
              <a:spcAft>
                <a:spcPts val="0"/>
              </a:spcAft>
              <a:buSzPts val="1400"/>
              <a:buNone/>
              <a:defRPr b="0" i="0" sz="4000" u="none" cap="none" strike="noStrike">
                <a:solidFill>
                  <a:schemeClr val="dk2"/>
                </a:solidFill>
                <a:latin typeface="Candara"/>
                <a:ea typeface="Candara"/>
                <a:cs typeface="Candara"/>
                <a:sym typeface="Candara"/>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64" name="Google Shape;64;p8"/>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8"/>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7" name="Shape 67"/>
        <p:cNvGrpSpPr/>
        <p:nvPr/>
      </p:nvGrpSpPr>
      <p:grpSpPr>
        <a:xfrm>
          <a:off x="0" y="0"/>
          <a:ext cx="0" cy="0"/>
          <a:chOff x="0" y="0"/>
          <a:chExt cx="0" cy="0"/>
        </a:xfrm>
      </p:grpSpPr>
      <p:sp>
        <p:nvSpPr>
          <p:cNvPr id="68" name="Google Shape;68;p9"/>
          <p:cNvSpPr txBox="1"/>
          <p:nvPr>
            <p:ph type="title"/>
          </p:nvPr>
        </p:nvSpPr>
        <p:spPr>
          <a:xfrm>
            <a:off x="276225" y="228601"/>
            <a:ext cx="8591550" cy="1066800"/>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69" name="Google Shape;69;p9"/>
          <p:cNvSpPr txBox="1"/>
          <p:nvPr>
            <p:ph idx="1" type="body"/>
          </p:nvPr>
        </p:nvSpPr>
        <p:spPr>
          <a:xfrm>
            <a:off x="276225" y="1810512"/>
            <a:ext cx="4251960" cy="4425696"/>
          </a:xfrm>
          <a:prstGeom prst="rect">
            <a:avLst/>
          </a:prstGeom>
          <a:noFill/>
          <a:ln>
            <a:noFill/>
          </a:ln>
        </p:spPr>
        <p:txBody>
          <a:bodyPr anchorCtr="0" anchor="t" bIns="45700" lIns="91425" spcFirstLastPara="1" rIns="91425" wrap="square" tIns="45700">
            <a:normAutofit/>
          </a:bodyPr>
          <a:lstStyle>
            <a:lvl1pPr indent="-355600" lvl="0" marL="457200" algn="l">
              <a:spcBef>
                <a:spcPts val="600"/>
              </a:spcBef>
              <a:spcAft>
                <a:spcPts val="0"/>
              </a:spcAft>
              <a:buSzPts val="2000"/>
              <a:buChar char="•"/>
              <a:defRPr sz="2000"/>
            </a:lvl1pPr>
            <a:lvl2pPr indent="-342900" lvl="1" marL="914400" algn="l">
              <a:spcBef>
                <a:spcPts val="600"/>
              </a:spcBef>
              <a:spcAft>
                <a:spcPts val="0"/>
              </a:spcAft>
              <a:buSzPts val="1800"/>
              <a:buChar char="•"/>
              <a:defRPr sz="1800"/>
            </a:lvl2pPr>
            <a:lvl3pPr indent="-330200" lvl="2" marL="1371600" algn="l">
              <a:spcBef>
                <a:spcPts val="600"/>
              </a:spcBef>
              <a:spcAft>
                <a:spcPts val="0"/>
              </a:spcAft>
              <a:buSzPts val="1600"/>
              <a:buChar char="•"/>
              <a:defRPr sz="1600"/>
            </a:lvl3pPr>
            <a:lvl4pPr indent="-330200" lvl="3" marL="1828800" algn="l">
              <a:spcBef>
                <a:spcPts val="600"/>
              </a:spcBef>
              <a:spcAft>
                <a:spcPts val="0"/>
              </a:spcAft>
              <a:buSzPts val="1600"/>
              <a:buChar char="•"/>
              <a:defRPr sz="1600"/>
            </a:lvl4pPr>
            <a:lvl5pPr indent="-330200" lvl="4" marL="2286000" algn="l">
              <a:spcBef>
                <a:spcPts val="600"/>
              </a:spcBef>
              <a:spcAft>
                <a:spcPts val="0"/>
              </a:spcAft>
              <a:buSzPts val="1600"/>
              <a:buChar char="•"/>
              <a:defRPr sz="16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70" name="Google Shape;70;p9"/>
          <p:cNvSpPr txBox="1"/>
          <p:nvPr>
            <p:ph idx="2" type="body"/>
          </p:nvPr>
        </p:nvSpPr>
        <p:spPr>
          <a:xfrm>
            <a:off x="4615815" y="1810512"/>
            <a:ext cx="4251960" cy="4425696"/>
          </a:xfrm>
          <a:prstGeom prst="rect">
            <a:avLst/>
          </a:prstGeom>
          <a:noFill/>
          <a:ln>
            <a:noFill/>
          </a:ln>
        </p:spPr>
        <p:txBody>
          <a:bodyPr anchorCtr="0" anchor="t" bIns="45700" lIns="91425" spcFirstLastPara="1" rIns="91425" wrap="square" tIns="45700">
            <a:normAutofit/>
          </a:bodyPr>
          <a:lstStyle>
            <a:lvl1pPr indent="-355600" lvl="0" marL="457200" algn="l">
              <a:spcBef>
                <a:spcPts val="600"/>
              </a:spcBef>
              <a:spcAft>
                <a:spcPts val="0"/>
              </a:spcAft>
              <a:buSzPts val="2000"/>
              <a:buChar char="•"/>
              <a:defRPr sz="2000"/>
            </a:lvl1pPr>
            <a:lvl2pPr indent="-342900" lvl="1" marL="914400" algn="l">
              <a:spcBef>
                <a:spcPts val="600"/>
              </a:spcBef>
              <a:spcAft>
                <a:spcPts val="0"/>
              </a:spcAft>
              <a:buSzPts val="1800"/>
              <a:buChar char="•"/>
              <a:defRPr sz="1800"/>
            </a:lvl2pPr>
            <a:lvl3pPr indent="-330200" lvl="2" marL="1371600" algn="l">
              <a:spcBef>
                <a:spcPts val="600"/>
              </a:spcBef>
              <a:spcAft>
                <a:spcPts val="0"/>
              </a:spcAft>
              <a:buSzPts val="1600"/>
              <a:buChar char="•"/>
              <a:defRPr sz="1600"/>
            </a:lvl3pPr>
            <a:lvl4pPr indent="-330200" lvl="3" marL="1828800" algn="l">
              <a:spcBef>
                <a:spcPts val="600"/>
              </a:spcBef>
              <a:spcAft>
                <a:spcPts val="0"/>
              </a:spcAft>
              <a:buSzPts val="1600"/>
              <a:buChar char="•"/>
              <a:defRPr sz="1600"/>
            </a:lvl4pPr>
            <a:lvl5pPr indent="-330200" lvl="4" marL="2286000" algn="l">
              <a:spcBef>
                <a:spcPts val="600"/>
              </a:spcBef>
              <a:spcAft>
                <a:spcPts val="0"/>
              </a:spcAft>
              <a:buSzPts val="1600"/>
              <a:buChar char="•"/>
              <a:defRPr sz="1600"/>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71" name="Google Shape;71;p9"/>
          <p:cNvSpPr txBox="1"/>
          <p:nvPr>
            <p:ph idx="3" type="body"/>
          </p:nvPr>
        </p:nvSpPr>
        <p:spPr>
          <a:xfrm>
            <a:off x="276225" y="1298448"/>
            <a:ext cx="4248150" cy="509587"/>
          </a:xfrm>
          <a:prstGeom prst="rect">
            <a:avLst/>
          </a:prstGeom>
          <a:noFill/>
          <a:ln>
            <a:noFill/>
          </a:ln>
        </p:spPr>
        <p:txBody>
          <a:bodyPr anchorCtr="0" anchor="ctr" bIns="45700" lIns="91425" spcFirstLastPara="1" rIns="91425" wrap="square" tIns="45700">
            <a:normAutofit/>
          </a:bodyPr>
          <a:lstStyle>
            <a:lvl1pPr indent="-228600" lvl="0" marL="457200" algn="l">
              <a:spcBef>
                <a:spcPts val="600"/>
              </a:spcBef>
              <a:spcAft>
                <a:spcPts val="0"/>
              </a:spcAft>
              <a:buSzPts val="2000"/>
              <a:buNone/>
              <a:defRPr b="0" i="0" sz="2000">
                <a:solidFill>
                  <a:schemeClr val="dk2"/>
                </a:solidFill>
                <a:latin typeface="Candara"/>
                <a:ea typeface="Candara"/>
                <a:cs typeface="Candara"/>
                <a:sym typeface="Candara"/>
              </a:defRPr>
            </a:lvl1pPr>
            <a:lvl2pPr indent="-228600" lvl="1" marL="914400" algn="l">
              <a:spcBef>
                <a:spcPts val="600"/>
              </a:spcBef>
              <a:spcAft>
                <a:spcPts val="0"/>
              </a:spcAft>
              <a:buSzPts val="1200"/>
              <a:buNone/>
              <a:defRPr sz="1200"/>
            </a:lvl2pPr>
            <a:lvl3pPr indent="-228600" lvl="2" marL="1371600" algn="l">
              <a:spcBef>
                <a:spcPts val="600"/>
              </a:spcBef>
              <a:spcAft>
                <a:spcPts val="0"/>
              </a:spcAft>
              <a:buSzPts val="1000"/>
              <a:buNone/>
              <a:defRPr sz="1000"/>
            </a:lvl3pPr>
            <a:lvl4pPr indent="-228600" lvl="3" marL="1828800" algn="l">
              <a:spcBef>
                <a:spcPts val="600"/>
              </a:spcBef>
              <a:spcAft>
                <a:spcPts val="0"/>
              </a:spcAft>
              <a:buSzPts val="900"/>
              <a:buNone/>
              <a:defRPr sz="900"/>
            </a:lvl4pPr>
            <a:lvl5pPr indent="-228600" lvl="4" marL="2286000" algn="l">
              <a:spcBef>
                <a:spcPts val="60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72" name="Google Shape;72;p9"/>
          <p:cNvSpPr txBox="1"/>
          <p:nvPr>
            <p:ph idx="4" type="body"/>
          </p:nvPr>
        </p:nvSpPr>
        <p:spPr>
          <a:xfrm>
            <a:off x="4615815" y="1298448"/>
            <a:ext cx="4248150" cy="509587"/>
          </a:xfrm>
          <a:prstGeom prst="rect">
            <a:avLst/>
          </a:prstGeom>
          <a:noFill/>
          <a:ln>
            <a:noFill/>
          </a:ln>
        </p:spPr>
        <p:txBody>
          <a:bodyPr anchorCtr="0" anchor="ctr" bIns="45700" lIns="91425" spcFirstLastPara="1" rIns="91425" wrap="square" tIns="45700">
            <a:normAutofit/>
          </a:bodyPr>
          <a:lstStyle>
            <a:lvl1pPr indent="-228600" lvl="0" marL="457200" algn="l">
              <a:spcBef>
                <a:spcPts val="600"/>
              </a:spcBef>
              <a:spcAft>
                <a:spcPts val="0"/>
              </a:spcAft>
              <a:buSzPts val="2000"/>
              <a:buNone/>
              <a:defRPr b="0" i="0" sz="2000">
                <a:solidFill>
                  <a:schemeClr val="dk2"/>
                </a:solidFill>
                <a:latin typeface="Candara"/>
                <a:ea typeface="Candara"/>
                <a:cs typeface="Candara"/>
                <a:sym typeface="Candara"/>
              </a:defRPr>
            </a:lvl1pPr>
            <a:lvl2pPr indent="-228600" lvl="1" marL="914400" algn="l">
              <a:spcBef>
                <a:spcPts val="600"/>
              </a:spcBef>
              <a:spcAft>
                <a:spcPts val="0"/>
              </a:spcAft>
              <a:buSzPts val="1200"/>
              <a:buNone/>
              <a:defRPr sz="1200"/>
            </a:lvl2pPr>
            <a:lvl3pPr indent="-228600" lvl="2" marL="1371600" algn="l">
              <a:spcBef>
                <a:spcPts val="600"/>
              </a:spcBef>
              <a:spcAft>
                <a:spcPts val="0"/>
              </a:spcAft>
              <a:buSzPts val="1000"/>
              <a:buNone/>
              <a:defRPr sz="1000"/>
            </a:lvl3pPr>
            <a:lvl4pPr indent="-228600" lvl="3" marL="1828800" algn="l">
              <a:spcBef>
                <a:spcPts val="600"/>
              </a:spcBef>
              <a:spcAft>
                <a:spcPts val="0"/>
              </a:spcAft>
              <a:buSzPts val="900"/>
              <a:buNone/>
              <a:defRPr sz="900"/>
            </a:lvl4pPr>
            <a:lvl5pPr indent="-228600" lvl="4" marL="2286000" algn="l">
              <a:spcBef>
                <a:spcPts val="60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73" name="Google Shape;73;p9"/>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9"/>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9"/>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0"/>
          <p:cNvSpPr txBox="1"/>
          <p:nvPr>
            <p:ph type="title"/>
          </p:nvPr>
        </p:nvSpPr>
        <p:spPr>
          <a:xfrm>
            <a:off x="276225" y="228601"/>
            <a:ext cx="8591550" cy="1066800"/>
          </a:xfrm>
          <a:prstGeom prst="rect">
            <a:avLst/>
          </a:prstGeom>
          <a:noFill/>
          <a:ln>
            <a:noFill/>
          </a:ln>
        </p:spPr>
        <p:txBody>
          <a:bodyPr anchorCtr="0" anchor="b" bIns="45700" lIns="91425" spcFirstLastPara="1" rIns="91425" wrap="square" tIns="45700">
            <a:normAutofit/>
          </a:bodyPr>
          <a:lstStyle>
            <a:lvl1pPr lvl="0" algn="l">
              <a:spcBef>
                <a:spcPts val="400"/>
              </a:spcBef>
              <a:spcAft>
                <a:spcPts val="0"/>
              </a:spcAft>
              <a:buSzPts val="1400"/>
              <a:buNone/>
              <a:defRPr/>
            </a:lvl1pPr>
            <a:lvl2pPr lvl="1" algn="l">
              <a:spcBef>
                <a:spcPts val="400"/>
              </a:spcBef>
              <a:spcAft>
                <a:spcPts val="0"/>
              </a:spcAft>
              <a:buSzPts val="1400"/>
              <a:buNone/>
              <a:defRPr/>
            </a:lvl2pPr>
            <a:lvl3pPr lvl="2" algn="l">
              <a:spcBef>
                <a:spcPts val="400"/>
              </a:spcBef>
              <a:spcAft>
                <a:spcPts val="0"/>
              </a:spcAft>
              <a:buSzPts val="1400"/>
              <a:buNone/>
              <a:defRPr/>
            </a:lvl3pPr>
            <a:lvl4pPr lvl="3" algn="l">
              <a:spcBef>
                <a:spcPts val="400"/>
              </a:spcBef>
              <a:spcAft>
                <a:spcPts val="0"/>
              </a:spcAft>
              <a:buSzPts val="1400"/>
              <a:buNone/>
              <a:defRPr/>
            </a:lvl4pPr>
            <a:lvl5pPr lvl="4" algn="l">
              <a:spcBef>
                <a:spcPts val="400"/>
              </a:spcBef>
              <a:spcAft>
                <a:spcPts val="0"/>
              </a:spcAft>
              <a:buSzPts val="1400"/>
              <a:buNone/>
              <a:defRPr/>
            </a:lvl5pPr>
            <a:lvl6pPr lvl="5" algn="l">
              <a:spcBef>
                <a:spcPts val="400"/>
              </a:spcBef>
              <a:spcAft>
                <a:spcPts val="0"/>
              </a:spcAft>
              <a:buSzPts val="1400"/>
              <a:buNone/>
              <a:defRPr/>
            </a:lvl6pPr>
            <a:lvl7pPr lvl="6" algn="l">
              <a:spcBef>
                <a:spcPts val="400"/>
              </a:spcBef>
              <a:spcAft>
                <a:spcPts val="0"/>
              </a:spcAft>
              <a:buSzPts val="1400"/>
              <a:buNone/>
              <a:defRPr/>
            </a:lvl7pPr>
            <a:lvl8pPr lvl="7" algn="l">
              <a:spcBef>
                <a:spcPts val="400"/>
              </a:spcBef>
              <a:spcAft>
                <a:spcPts val="0"/>
              </a:spcAft>
              <a:buSzPts val="1400"/>
              <a:buNone/>
              <a:defRPr/>
            </a:lvl8pPr>
            <a:lvl9pPr lvl="8" algn="l">
              <a:spcBef>
                <a:spcPts val="400"/>
              </a:spcBef>
              <a:spcAft>
                <a:spcPts val="0"/>
              </a:spcAft>
              <a:buSzPts val="1400"/>
              <a:buNone/>
              <a:defRPr/>
            </a:lvl9pPr>
          </a:lstStyle>
          <a:p/>
        </p:txBody>
      </p:sp>
      <p:sp>
        <p:nvSpPr>
          <p:cNvPr id="78" name="Google Shape;78;p10"/>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0"/>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0"/>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algn="r">
              <a:spcBef>
                <a:spcPts val="0"/>
              </a:spcBef>
              <a:spcAft>
                <a:spcPts val="0"/>
              </a:spcAft>
              <a:buNone/>
              <a:defRPr b="1" sz="1600">
                <a:solidFill>
                  <a:schemeClr val="dk2"/>
                </a:solidFill>
                <a:latin typeface="Arial"/>
                <a:ea typeface="Arial"/>
                <a:cs typeface="Arial"/>
                <a:sym typeface="Arial"/>
              </a:defRPr>
            </a:lvl1pPr>
            <a:lvl2pPr indent="0" lvl="1" marL="0" marR="0" algn="r">
              <a:spcBef>
                <a:spcPts val="0"/>
              </a:spcBef>
              <a:spcAft>
                <a:spcPts val="0"/>
              </a:spcAft>
              <a:buNone/>
              <a:defRPr b="1" sz="1600">
                <a:solidFill>
                  <a:schemeClr val="dk2"/>
                </a:solidFill>
                <a:latin typeface="Arial"/>
                <a:ea typeface="Arial"/>
                <a:cs typeface="Arial"/>
                <a:sym typeface="Arial"/>
              </a:defRPr>
            </a:lvl2pPr>
            <a:lvl3pPr indent="0" lvl="2" marL="0" marR="0" algn="r">
              <a:spcBef>
                <a:spcPts val="0"/>
              </a:spcBef>
              <a:spcAft>
                <a:spcPts val="0"/>
              </a:spcAft>
              <a:buNone/>
              <a:defRPr b="1" sz="1600">
                <a:solidFill>
                  <a:schemeClr val="dk2"/>
                </a:solidFill>
                <a:latin typeface="Arial"/>
                <a:ea typeface="Arial"/>
                <a:cs typeface="Arial"/>
                <a:sym typeface="Arial"/>
              </a:defRPr>
            </a:lvl3pPr>
            <a:lvl4pPr indent="0" lvl="3" marL="0" marR="0" algn="r">
              <a:spcBef>
                <a:spcPts val="0"/>
              </a:spcBef>
              <a:spcAft>
                <a:spcPts val="0"/>
              </a:spcAft>
              <a:buNone/>
              <a:defRPr b="1" sz="1600">
                <a:solidFill>
                  <a:schemeClr val="dk2"/>
                </a:solidFill>
                <a:latin typeface="Arial"/>
                <a:ea typeface="Arial"/>
                <a:cs typeface="Arial"/>
                <a:sym typeface="Arial"/>
              </a:defRPr>
            </a:lvl4pPr>
            <a:lvl5pPr indent="0" lvl="4" marL="0" marR="0" algn="r">
              <a:spcBef>
                <a:spcPts val="0"/>
              </a:spcBef>
              <a:spcAft>
                <a:spcPts val="0"/>
              </a:spcAft>
              <a:buNone/>
              <a:defRPr b="1" sz="1600">
                <a:solidFill>
                  <a:schemeClr val="dk2"/>
                </a:solidFill>
                <a:latin typeface="Arial"/>
                <a:ea typeface="Arial"/>
                <a:cs typeface="Arial"/>
                <a:sym typeface="Arial"/>
              </a:defRPr>
            </a:lvl5pPr>
            <a:lvl6pPr indent="0" lvl="5" marL="0" marR="0" algn="r">
              <a:spcBef>
                <a:spcPts val="0"/>
              </a:spcBef>
              <a:spcAft>
                <a:spcPts val="0"/>
              </a:spcAft>
              <a:buNone/>
              <a:defRPr b="1" sz="1600">
                <a:solidFill>
                  <a:schemeClr val="dk2"/>
                </a:solidFill>
                <a:latin typeface="Arial"/>
                <a:ea typeface="Arial"/>
                <a:cs typeface="Arial"/>
                <a:sym typeface="Arial"/>
              </a:defRPr>
            </a:lvl6pPr>
            <a:lvl7pPr indent="0" lvl="6" marL="0" marR="0" algn="r">
              <a:spcBef>
                <a:spcPts val="0"/>
              </a:spcBef>
              <a:spcAft>
                <a:spcPts val="0"/>
              </a:spcAft>
              <a:buNone/>
              <a:defRPr b="1" sz="1600">
                <a:solidFill>
                  <a:schemeClr val="dk2"/>
                </a:solidFill>
                <a:latin typeface="Arial"/>
                <a:ea typeface="Arial"/>
                <a:cs typeface="Arial"/>
                <a:sym typeface="Arial"/>
              </a:defRPr>
            </a:lvl7pPr>
            <a:lvl8pPr indent="0" lvl="7" marL="0" marR="0" algn="r">
              <a:spcBef>
                <a:spcPts val="0"/>
              </a:spcBef>
              <a:spcAft>
                <a:spcPts val="0"/>
              </a:spcAft>
              <a:buNone/>
              <a:defRPr b="1" sz="1600">
                <a:solidFill>
                  <a:schemeClr val="dk2"/>
                </a:solidFill>
                <a:latin typeface="Arial"/>
                <a:ea typeface="Arial"/>
                <a:cs typeface="Arial"/>
                <a:sym typeface="Arial"/>
              </a:defRPr>
            </a:lvl8pPr>
            <a:lvl9pPr indent="0" lvl="8" marL="0" marR="0" algn="r">
              <a:spcBef>
                <a:spcPts val="0"/>
              </a:spcBef>
              <a:spcAft>
                <a:spcPts val="0"/>
              </a:spcAft>
              <a:buNone/>
              <a:defRPr b="1" sz="1600">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Autofit/>
          </a:bodyPr>
          <a:lstStyle>
            <a:lvl1pPr lvl="0"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1pPr>
            <a:lvl2pPr lvl="1"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2pPr>
            <a:lvl3pPr lvl="2"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3pPr>
            <a:lvl4pPr lvl="3"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4pPr>
            <a:lvl5pPr lvl="4"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5pPr>
            <a:lvl6pPr lvl="5"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6pPr>
            <a:lvl7pPr lvl="6"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7pPr>
            <a:lvl8pPr lvl="7"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8pPr>
            <a:lvl9pPr lvl="8" marR="0" rtl="0" algn="l">
              <a:spcBef>
                <a:spcPts val="400"/>
              </a:spcBef>
              <a:spcAft>
                <a:spcPts val="0"/>
              </a:spcAft>
              <a:buSzPts val="1400"/>
              <a:buNone/>
              <a:defRPr b="0" i="0" sz="3600" u="none" cap="none" strike="noStrike">
                <a:solidFill>
                  <a:schemeClr val="dk2"/>
                </a:solidFill>
                <a:latin typeface="Candara"/>
                <a:ea typeface="Candara"/>
                <a:cs typeface="Candara"/>
                <a:sym typeface="Candara"/>
              </a:defRPr>
            </a:lvl9pPr>
          </a:lstStyle>
          <a:p/>
        </p:txBody>
      </p:sp>
      <p:sp>
        <p:nvSpPr>
          <p:cNvPr id="11" name="Google Shape;11;p1"/>
          <p:cNvSpPr txBox="1"/>
          <p:nvPr>
            <p:ph idx="1" type="body"/>
          </p:nvPr>
        </p:nvSpPr>
        <p:spPr>
          <a:xfrm>
            <a:off x="276225" y="1295400"/>
            <a:ext cx="8591550" cy="4933950"/>
          </a:xfrm>
          <a:prstGeom prst="rect">
            <a:avLst/>
          </a:prstGeom>
          <a:noFill/>
          <a:ln>
            <a:noFill/>
          </a:ln>
        </p:spPr>
        <p:txBody>
          <a:bodyPr anchorCtr="0" anchor="t" bIns="45700" lIns="91425" spcFirstLastPara="1" rIns="91425" wrap="square" tIns="45700">
            <a:normAutofit/>
          </a:bodyPr>
          <a:lstStyle>
            <a:lvl1pPr indent="-368300" lvl="0" marL="457200" marR="0" rtl="0" algn="l">
              <a:spcBef>
                <a:spcPts val="600"/>
              </a:spcBef>
              <a:spcAft>
                <a:spcPts val="0"/>
              </a:spcAft>
              <a:buClr>
                <a:schemeClr val="accent1"/>
              </a:buClr>
              <a:buSzPts val="2200"/>
              <a:buFont typeface="Arial"/>
              <a:buChar char="•"/>
              <a:defRPr b="0" i="0" sz="2200" u="none" cap="none" strike="noStrike">
                <a:solidFill>
                  <a:schemeClr val="dk2"/>
                </a:solidFill>
                <a:latin typeface="Candara"/>
                <a:ea typeface="Candara"/>
                <a:cs typeface="Candara"/>
                <a:sym typeface="Candara"/>
              </a:defRPr>
            </a:lvl1pPr>
            <a:lvl2pPr indent="-355600" lvl="1" marL="914400" marR="0" rtl="0" algn="l">
              <a:spcBef>
                <a:spcPts val="600"/>
              </a:spcBef>
              <a:spcAft>
                <a:spcPts val="0"/>
              </a:spcAft>
              <a:buClr>
                <a:schemeClr val="accent1"/>
              </a:buClr>
              <a:buSzPts val="2000"/>
              <a:buFont typeface="Arial"/>
              <a:buChar char="•"/>
              <a:defRPr b="0" i="0" sz="2000" u="none" cap="none" strike="noStrike">
                <a:solidFill>
                  <a:schemeClr val="dk2"/>
                </a:solidFill>
                <a:latin typeface="Candara"/>
                <a:ea typeface="Candara"/>
                <a:cs typeface="Candara"/>
                <a:sym typeface="Candara"/>
              </a:defRPr>
            </a:lvl2pPr>
            <a:lvl3pPr indent="-342900" lvl="2" marL="1371600" marR="0" rtl="0" algn="l">
              <a:spcBef>
                <a:spcPts val="600"/>
              </a:spcBef>
              <a:spcAft>
                <a:spcPts val="0"/>
              </a:spcAft>
              <a:buClr>
                <a:schemeClr val="accent1"/>
              </a:buClr>
              <a:buSzPts val="1800"/>
              <a:buFont typeface="Arial"/>
              <a:buChar char="•"/>
              <a:defRPr b="0" i="0" sz="1800" u="none" cap="none" strike="noStrike">
                <a:solidFill>
                  <a:schemeClr val="dk2"/>
                </a:solidFill>
                <a:latin typeface="Candara"/>
                <a:ea typeface="Candara"/>
                <a:cs typeface="Candara"/>
                <a:sym typeface="Candara"/>
              </a:defRPr>
            </a:lvl3pPr>
            <a:lvl4pPr indent="-330200" lvl="3" marL="1828800" marR="0" rtl="0" algn="l">
              <a:spcBef>
                <a:spcPts val="600"/>
              </a:spcBef>
              <a:spcAft>
                <a:spcPts val="0"/>
              </a:spcAft>
              <a:buClr>
                <a:schemeClr val="accent1"/>
              </a:buClr>
              <a:buSzPts val="1600"/>
              <a:buFont typeface="Arial"/>
              <a:buChar char="•"/>
              <a:defRPr b="0" i="0" sz="1600" u="none" cap="none" strike="noStrike">
                <a:solidFill>
                  <a:schemeClr val="dk2"/>
                </a:solidFill>
                <a:latin typeface="Candara"/>
                <a:ea typeface="Candara"/>
                <a:cs typeface="Candara"/>
                <a:sym typeface="Candara"/>
              </a:defRPr>
            </a:lvl4pPr>
            <a:lvl5pPr indent="-330200" lvl="4" marL="2286000" marR="0" rtl="0" algn="l">
              <a:spcBef>
                <a:spcPts val="600"/>
              </a:spcBef>
              <a:spcAft>
                <a:spcPts val="0"/>
              </a:spcAft>
              <a:buClr>
                <a:schemeClr val="accent1"/>
              </a:buClr>
              <a:buSzPts val="1600"/>
              <a:buFont typeface="Arial"/>
              <a:buChar char="•"/>
              <a:defRPr b="0" i="0" sz="1600" u="none" cap="none" strike="noStrike">
                <a:solidFill>
                  <a:schemeClr val="dk2"/>
                </a:solidFill>
                <a:latin typeface="Candara"/>
                <a:ea typeface="Candara"/>
                <a:cs typeface="Candara"/>
                <a:sym typeface="Candara"/>
              </a:defRPr>
            </a:lvl5pPr>
            <a:lvl6pPr indent="-317500" lvl="5" marL="2743200" marR="0" rtl="0" algn="l">
              <a:spcBef>
                <a:spcPts val="280"/>
              </a:spcBef>
              <a:spcAft>
                <a:spcPts val="0"/>
              </a:spcAft>
              <a:buClr>
                <a:schemeClr val="accent1"/>
              </a:buClr>
              <a:buSzPts val="1400"/>
              <a:buFont typeface="Arial"/>
              <a:buChar char="•"/>
              <a:defRPr b="0" i="0" sz="1400" u="none" cap="none" strike="noStrike">
                <a:solidFill>
                  <a:schemeClr val="dk2"/>
                </a:solidFill>
                <a:latin typeface="Candara"/>
                <a:ea typeface="Candara"/>
                <a:cs typeface="Candara"/>
                <a:sym typeface="Candara"/>
              </a:defRPr>
            </a:lvl6pPr>
            <a:lvl7pPr indent="-317500" lvl="6" marL="3200400" marR="0" rtl="0" algn="l">
              <a:spcBef>
                <a:spcPts val="280"/>
              </a:spcBef>
              <a:spcAft>
                <a:spcPts val="0"/>
              </a:spcAft>
              <a:buClr>
                <a:schemeClr val="accent1"/>
              </a:buClr>
              <a:buSzPts val="1400"/>
              <a:buFont typeface="Arial"/>
              <a:buChar char="•"/>
              <a:defRPr b="0" i="0" sz="1400" u="none" cap="none" strike="noStrike">
                <a:solidFill>
                  <a:schemeClr val="dk2"/>
                </a:solidFill>
                <a:latin typeface="Candara"/>
                <a:ea typeface="Candara"/>
                <a:cs typeface="Candara"/>
                <a:sym typeface="Candara"/>
              </a:defRPr>
            </a:lvl7pPr>
            <a:lvl8pPr indent="-317500" lvl="7" marL="3657600" marR="0" rtl="0" algn="l">
              <a:spcBef>
                <a:spcPts val="280"/>
              </a:spcBef>
              <a:spcAft>
                <a:spcPts val="0"/>
              </a:spcAft>
              <a:buClr>
                <a:schemeClr val="accent1"/>
              </a:buClr>
              <a:buSzPts val="1400"/>
              <a:buFont typeface="Arial"/>
              <a:buChar char="•"/>
              <a:defRPr b="0" i="0" sz="1400" u="none" cap="none" strike="noStrike">
                <a:solidFill>
                  <a:schemeClr val="dk2"/>
                </a:solidFill>
                <a:latin typeface="Candara"/>
                <a:ea typeface="Candara"/>
                <a:cs typeface="Candara"/>
                <a:sym typeface="Candara"/>
              </a:defRPr>
            </a:lvl8pPr>
            <a:lvl9pPr indent="-317500" lvl="8" marL="4114800" marR="0" rtl="0" algn="l">
              <a:spcBef>
                <a:spcPts val="280"/>
              </a:spcBef>
              <a:spcAft>
                <a:spcPts val="0"/>
              </a:spcAft>
              <a:buClr>
                <a:schemeClr val="accent1"/>
              </a:buClr>
              <a:buSzPts val="1400"/>
              <a:buFont typeface="Arial"/>
              <a:buChar char="•"/>
              <a:defRPr b="0" i="0" sz="1400" u="none" cap="none" strike="noStrike">
                <a:solidFill>
                  <a:schemeClr val="dk2"/>
                </a:solidFill>
                <a:latin typeface="Candara"/>
                <a:ea typeface="Candara"/>
                <a:cs typeface="Candara"/>
                <a:sym typeface="Candara"/>
              </a:defRPr>
            </a:lvl9pPr>
          </a:lstStyle>
          <a:p/>
        </p:txBody>
      </p:sp>
      <p:sp>
        <p:nvSpPr>
          <p:cNvPr id="12" name="Google Shape;12;p1"/>
          <p:cNvSpPr txBox="1"/>
          <p:nvPr>
            <p:ph idx="10" type="dt"/>
          </p:nvPr>
        </p:nvSpPr>
        <p:spPr>
          <a:xfrm>
            <a:off x="276225" y="6429375"/>
            <a:ext cx="2133600" cy="29210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SzPts val="1400"/>
              <a:buNone/>
              <a:defRPr b="1" i="0" sz="1050" u="none" cap="none" strike="noStrike">
                <a:solidFill>
                  <a:schemeClr val="dk2"/>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3743325" y="6429375"/>
            <a:ext cx="4086225" cy="29210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SzPts val="1400"/>
              <a:buNone/>
              <a:defRPr b="1" i="0" sz="1050" u="none" cap="none" strike="noStrike">
                <a:solidFill>
                  <a:schemeClr val="dk2"/>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7991475" y="6429375"/>
            <a:ext cx="876300" cy="292100"/>
          </a:xfrm>
          <a:prstGeom prst="rect">
            <a:avLst/>
          </a:prstGeom>
          <a:noFill/>
          <a:ln>
            <a:noFill/>
          </a:ln>
        </p:spPr>
        <p:txBody>
          <a:bodyPr anchorCtr="0" anchor="ctr" bIns="45700" lIns="91425" spcFirstLastPara="1" rIns="91425" wrap="square" tIns="45700">
            <a:normAutofit/>
          </a:bodyPr>
          <a:lstStyle>
            <a:lvl1pPr indent="0" lvl="0" marL="0" marR="0" rtl="0" algn="r">
              <a:spcBef>
                <a:spcPts val="0"/>
              </a:spcBef>
              <a:spcAft>
                <a:spcPts val="0"/>
              </a:spcAft>
              <a:buNone/>
              <a:defRPr b="1" i="0" sz="1600" u="none" cap="none" strike="noStrike">
                <a:solidFill>
                  <a:schemeClr val="dk2"/>
                </a:solidFill>
                <a:latin typeface="Arial"/>
                <a:ea typeface="Arial"/>
                <a:cs typeface="Arial"/>
                <a:sym typeface="Arial"/>
              </a:defRPr>
            </a:lvl1pPr>
            <a:lvl2pPr indent="0" lvl="1" marL="0" marR="0" rtl="0" algn="r">
              <a:spcBef>
                <a:spcPts val="0"/>
              </a:spcBef>
              <a:spcAft>
                <a:spcPts val="0"/>
              </a:spcAft>
              <a:buNone/>
              <a:defRPr b="1" i="0" sz="1600" u="none" cap="none" strike="noStrike">
                <a:solidFill>
                  <a:schemeClr val="dk2"/>
                </a:solidFill>
                <a:latin typeface="Arial"/>
                <a:ea typeface="Arial"/>
                <a:cs typeface="Arial"/>
                <a:sym typeface="Arial"/>
              </a:defRPr>
            </a:lvl2pPr>
            <a:lvl3pPr indent="0" lvl="2" marL="0" marR="0" rtl="0" algn="r">
              <a:spcBef>
                <a:spcPts val="0"/>
              </a:spcBef>
              <a:spcAft>
                <a:spcPts val="0"/>
              </a:spcAft>
              <a:buNone/>
              <a:defRPr b="1" i="0" sz="1600" u="none" cap="none" strike="noStrike">
                <a:solidFill>
                  <a:schemeClr val="dk2"/>
                </a:solidFill>
                <a:latin typeface="Arial"/>
                <a:ea typeface="Arial"/>
                <a:cs typeface="Arial"/>
                <a:sym typeface="Arial"/>
              </a:defRPr>
            </a:lvl3pPr>
            <a:lvl4pPr indent="0" lvl="3" marL="0" marR="0" rtl="0" algn="r">
              <a:spcBef>
                <a:spcPts val="0"/>
              </a:spcBef>
              <a:spcAft>
                <a:spcPts val="0"/>
              </a:spcAft>
              <a:buNone/>
              <a:defRPr b="1" i="0" sz="1600" u="none" cap="none" strike="noStrike">
                <a:solidFill>
                  <a:schemeClr val="dk2"/>
                </a:solidFill>
                <a:latin typeface="Arial"/>
                <a:ea typeface="Arial"/>
                <a:cs typeface="Arial"/>
                <a:sym typeface="Arial"/>
              </a:defRPr>
            </a:lvl4pPr>
            <a:lvl5pPr indent="0" lvl="4" marL="0" marR="0" rtl="0" algn="r">
              <a:spcBef>
                <a:spcPts val="0"/>
              </a:spcBef>
              <a:spcAft>
                <a:spcPts val="0"/>
              </a:spcAft>
              <a:buNone/>
              <a:defRPr b="1" i="0" sz="1600" u="none" cap="none" strike="noStrike">
                <a:solidFill>
                  <a:schemeClr val="dk2"/>
                </a:solidFill>
                <a:latin typeface="Arial"/>
                <a:ea typeface="Arial"/>
                <a:cs typeface="Arial"/>
                <a:sym typeface="Arial"/>
              </a:defRPr>
            </a:lvl5pPr>
            <a:lvl6pPr indent="0" lvl="5" marL="0" marR="0" rtl="0" algn="r">
              <a:spcBef>
                <a:spcPts val="0"/>
              </a:spcBef>
              <a:spcAft>
                <a:spcPts val="0"/>
              </a:spcAft>
              <a:buNone/>
              <a:defRPr b="1" i="0" sz="1600" u="none" cap="none" strike="noStrike">
                <a:solidFill>
                  <a:schemeClr val="dk2"/>
                </a:solidFill>
                <a:latin typeface="Arial"/>
                <a:ea typeface="Arial"/>
                <a:cs typeface="Arial"/>
                <a:sym typeface="Arial"/>
              </a:defRPr>
            </a:lvl6pPr>
            <a:lvl7pPr indent="0" lvl="6" marL="0" marR="0" rtl="0" algn="r">
              <a:spcBef>
                <a:spcPts val="0"/>
              </a:spcBef>
              <a:spcAft>
                <a:spcPts val="0"/>
              </a:spcAft>
              <a:buNone/>
              <a:defRPr b="1" i="0" sz="1600" u="none" cap="none" strike="noStrike">
                <a:solidFill>
                  <a:schemeClr val="dk2"/>
                </a:solidFill>
                <a:latin typeface="Arial"/>
                <a:ea typeface="Arial"/>
                <a:cs typeface="Arial"/>
                <a:sym typeface="Arial"/>
              </a:defRPr>
            </a:lvl7pPr>
            <a:lvl8pPr indent="0" lvl="7" marL="0" marR="0" rtl="0" algn="r">
              <a:spcBef>
                <a:spcPts val="0"/>
              </a:spcBef>
              <a:spcAft>
                <a:spcPts val="0"/>
              </a:spcAft>
              <a:buNone/>
              <a:defRPr b="1" i="0" sz="1600" u="none" cap="none" strike="noStrike">
                <a:solidFill>
                  <a:schemeClr val="dk2"/>
                </a:solidFill>
                <a:latin typeface="Arial"/>
                <a:ea typeface="Arial"/>
                <a:cs typeface="Arial"/>
                <a:sym typeface="Arial"/>
              </a:defRPr>
            </a:lvl8pPr>
            <a:lvl9pPr indent="0" lvl="8" marL="0" marR="0" rtl="0" algn="r">
              <a:spcBef>
                <a:spcPts val="0"/>
              </a:spcBef>
              <a:spcAft>
                <a:spcPts val="0"/>
              </a:spcAft>
              <a:buNone/>
              <a:defRPr b="1" i="0" sz="16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18.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22.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image" Target="../media/image2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29.png"/><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33.png"/><Relationship Id="rId4" Type="http://schemas.openxmlformats.org/officeDocument/2006/relationships/image" Target="../media/image35.png"/><Relationship Id="rId5" Type="http://schemas.openxmlformats.org/officeDocument/2006/relationships/image" Target="../media/image3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6.jp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7.png"/><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3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2.jpg"/><Relationship Id="rId4" Type="http://schemas.openxmlformats.org/officeDocument/2006/relationships/image" Target="../media/image50.jpg"/><Relationship Id="rId5" Type="http://schemas.openxmlformats.org/officeDocument/2006/relationships/image" Target="../media/image41.jpg"/><Relationship Id="rId6" Type="http://schemas.openxmlformats.org/officeDocument/2006/relationships/image" Target="../media/image44.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43.png"/><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46.jpg"/><Relationship Id="rId4" Type="http://schemas.openxmlformats.org/officeDocument/2006/relationships/image" Target="../media/image49.png"/><Relationship Id="rId5" Type="http://schemas.openxmlformats.org/officeDocument/2006/relationships/image" Target="../media/image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4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1.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1.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4.png"/><Relationship Id="rId4" Type="http://schemas.openxmlformats.org/officeDocument/2006/relationships/image" Target="../media/image53.png"/><Relationship Id="rId5" Type="http://schemas.openxmlformats.org/officeDocument/2006/relationships/image" Target="../media/image52.png"/><Relationship Id="rId6" Type="http://schemas.openxmlformats.org/officeDocument/2006/relationships/image" Target="../media/image57.png"/><Relationship Id="rId7" Type="http://schemas.openxmlformats.org/officeDocument/2006/relationships/image" Target="../media/image6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4.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3"/>
          <p:cNvSpPr txBox="1"/>
          <p:nvPr>
            <p:ph idx="1" type="subTitle"/>
          </p:nvPr>
        </p:nvSpPr>
        <p:spPr>
          <a:xfrm>
            <a:off x="3743325" y="3721100"/>
            <a:ext cx="5121275" cy="158115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2400"/>
              <a:buFont typeface="Arial"/>
              <a:buNone/>
            </a:pPr>
            <a:r>
              <a:rPr lang="en-US"/>
              <a:t>Prof. dr Svetlana Jovanovic</a:t>
            </a:r>
            <a:endParaRPr/>
          </a:p>
        </p:txBody>
      </p:sp>
      <p:sp>
        <p:nvSpPr>
          <p:cNvPr id="98" name="Google Shape;98;p13"/>
          <p:cNvSpPr txBox="1"/>
          <p:nvPr>
            <p:ph type="title"/>
          </p:nvPr>
        </p:nvSpPr>
        <p:spPr>
          <a:xfrm>
            <a:off x="3740150" y="1417638"/>
            <a:ext cx="5119688" cy="2303462"/>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UVEA </a:t>
            </a:r>
            <a:endParaRPr/>
          </a:p>
          <a:p>
            <a:pPr indent="0" lvl="0" marL="0" rtl="0" algn="l">
              <a:spcBef>
                <a:spcPts val="0"/>
              </a:spcBef>
              <a:spcAft>
                <a:spcPts val="0"/>
              </a:spcAft>
              <a:buNone/>
            </a:pPr>
            <a:r>
              <a:rPr lang="en-US"/>
              <a:t>INFLAMMATION OF THE UVEAL TRACT</a:t>
            </a:r>
            <a:r>
              <a:rPr lang="en-US"/>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2"/>
          <p:cNvSpPr txBox="1"/>
          <p:nvPr>
            <p:ph type="title"/>
          </p:nvPr>
        </p:nvSpPr>
        <p:spPr>
          <a:xfrm>
            <a:off x="276225" y="58738"/>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Etiology and pathogenesis of uveitis</a:t>
            </a:r>
            <a:endParaRPr/>
          </a:p>
        </p:txBody>
      </p:sp>
      <p:sp>
        <p:nvSpPr>
          <p:cNvPr id="164" name="Google Shape;164;p22"/>
          <p:cNvSpPr txBox="1"/>
          <p:nvPr>
            <p:ph idx="1" type="body"/>
          </p:nvPr>
        </p:nvSpPr>
        <p:spPr>
          <a:xfrm>
            <a:off x="274638" y="1298575"/>
            <a:ext cx="8594725" cy="4937125"/>
          </a:xfrm>
          <a:prstGeom prst="rect">
            <a:avLst/>
          </a:prstGeom>
          <a:noFill/>
          <a:ln>
            <a:noFill/>
          </a:ln>
        </p:spPr>
        <p:txBody>
          <a:bodyPr anchorCtr="0" anchor="t" bIns="45700" lIns="91425" spcFirstLastPara="1" rIns="91425" wrap="square" tIns="45700">
            <a:normAutofit fontScale="70000" lnSpcReduction="20000"/>
          </a:bodyPr>
          <a:lstStyle/>
          <a:p>
            <a:pPr indent="0" lvl="0" marL="342201" rtl="0" algn="l">
              <a:lnSpc>
                <a:spcPct val="80000"/>
              </a:lnSpc>
              <a:spcBef>
                <a:spcPts val="600"/>
              </a:spcBef>
              <a:spcAft>
                <a:spcPts val="0"/>
              </a:spcAft>
              <a:buNone/>
            </a:pPr>
            <a:r>
              <a:rPr b="1" lang="en-US" sz="2800"/>
              <a:t>Non-infectious autoimmune uveitis</a:t>
            </a:r>
            <a:endParaRPr b="1" sz="2800"/>
          </a:p>
          <a:p>
            <a:pPr indent="0" lvl="0" marL="342201" rtl="0" algn="l">
              <a:lnSpc>
                <a:spcPct val="80000"/>
              </a:lnSpc>
              <a:spcBef>
                <a:spcPts val="600"/>
              </a:spcBef>
              <a:spcAft>
                <a:spcPts val="0"/>
              </a:spcAft>
              <a:buNone/>
            </a:pPr>
            <a:r>
              <a:rPr lang="en-US" sz="2800"/>
              <a:t>Autoimmune diseases of the eye</a:t>
            </a:r>
            <a:endParaRPr sz="2800"/>
          </a:p>
          <a:p>
            <a:pPr indent="0" lvl="0" marL="342201" rtl="0" algn="l">
              <a:lnSpc>
                <a:spcPct val="80000"/>
              </a:lnSpc>
              <a:spcBef>
                <a:spcPts val="600"/>
              </a:spcBef>
              <a:spcAft>
                <a:spcPts val="0"/>
              </a:spcAft>
              <a:buNone/>
            </a:pPr>
            <a:r>
              <a:rPr lang="en-US" sz="2800"/>
              <a:t>Autoimmune diseases specific to the eye</a:t>
            </a:r>
            <a:endParaRPr sz="2800"/>
          </a:p>
          <a:p>
            <a:pPr indent="0" lvl="0" marL="342201" rtl="0" algn="l">
              <a:lnSpc>
                <a:spcPct val="80000"/>
              </a:lnSpc>
              <a:spcBef>
                <a:spcPts val="600"/>
              </a:spcBef>
              <a:spcAft>
                <a:spcPts val="0"/>
              </a:spcAft>
              <a:buNone/>
            </a:pPr>
            <a:r>
              <a:rPr lang="en-US" sz="2800"/>
              <a:t>Autoimmune diseases not specific to the eye</a:t>
            </a:r>
            <a:endParaRPr sz="2800"/>
          </a:p>
          <a:p>
            <a:pPr indent="0" lvl="0" marL="342201" rtl="0" algn="l">
              <a:lnSpc>
                <a:spcPct val="80000"/>
              </a:lnSpc>
              <a:spcBef>
                <a:spcPts val="600"/>
              </a:spcBef>
              <a:spcAft>
                <a:spcPts val="0"/>
              </a:spcAft>
              <a:buNone/>
            </a:pPr>
            <a:r>
              <a:t/>
            </a:r>
            <a:endParaRPr b="1" sz="2800"/>
          </a:p>
          <a:p>
            <a:pPr indent="0" lvl="0" marL="342201" rtl="0" algn="l">
              <a:lnSpc>
                <a:spcPct val="80000"/>
              </a:lnSpc>
              <a:spcBef>
                <a:spcPts val="600"/>
              </a:spcBef>
              <a:spcAft>
                <a:spcPts val="0"/>
              </a:spcAft>
              <a:buNone/>
            </a:pPr>
            <a:r>
              <a:rPr b="1" lang="en-US" sz="2800"/>
              <a:t>Infectious uveitis</a:t>
            </a:r>
            <a:endParaRPr b="1" sz="2800"/>
          </a:p>
          <a:p>
            <a:pPr indent="0" lvl="0" marL="342201" rtl="0" algn="l">
              <a:lnSpc>
                <a:spcPct val="80000"/>
              </a:lnSpc>
              <a:spcBef>
                <a:spcPts val="600"/>
              </a:spcBef>
              <a:spcAft>
                <a:spcPts val="0"/>
              </a:spcAft>
              <a:buNone/>
            </a:pPr>
            <a:r>
              <a:rPr lang="en-US" sz="2800"/>
              <a:t>Viral</a:t>
            </a:r>
            <a:endParaRPr sz="2800"/>
          </a:p>
          <a:p>
            <a:pPr indent="0" lvl="0" marL="342201" rtl="0" algn="l">
              <a:lnSpc>
                <a:spcPct val="80000"/>
              </a:lnSpc>
              <a:spcBef>
                <a:spcPts val="600"/>
              </a:spcBef>
              <a:spcAft>
                <a:spcPts val="0"/>
              </a:spcAft>
              <a:buNone/>
            </a:pPr>
            <a:r>
              <a:rPr lang="en-US" sz="2800"/>
              <a:t>Bacterial</a:t>
            </a:r>
            <a:endParaRPr sz="2800"/>
          </a:p>
          <a:p>
            <a:pPr indent="0" lvl="0" marL="342201" rtl="0" algn="l">
              <a:lnSpc>
                <a:spcPct val="80000"/>
              </a:lnSpc>
              <a:spcBef>
                <a:spcPts val="600"/>
              </a:spcBef>
              <a:spcAft>
                <a:spcPts val="0"/>
              </a:spcAft>
              <a:buNone/>
            </a:pPr>
            <a:r>
              <a:rPr lang="en-US" sz="2800"/>
              <a:t>Parasitic</a:t>
            </a:r>
            <a:endParaRPr sz="2800"/>
          </a:p>
          <a:p>
            <a:pPr indent="0" lvl="0" marL="342201" rtl="0" algn="l">
              <a:lnSpc>
                <a:spcPct val="80000"/>
              </a:lnSpc>
              <a:spcBef>
                <a:spcPts val="600"/>
              </a:spcBef>
              <a:spcAft>
                <a:spcPts val="0"/>
              </a:spcAft>
              <a:buNone/>
            </a:pPr>
            <a:r>
              <a:rPr lang="en-US" sz="2800"/>
              <a:t>Fungal</a:t>
            </a:r>
            <a:endParaRPr sz="2800"/>
          </a:p>
          <a:p>
            <a:pPr indent="0" lvl="0" marL="342201" rtl="0" algn="l">
              <a:lnSpc>
                <a:spcPct val="80000"/>
              </a:lnSpc>
              <a:spcBef>
                <a:spcPts val="600"/>
              </a:spcBef>
              <a:spcAft>
                <a:spcPts val="0"/>
              </a:spcAft>
              <a:buNone/>
            </a:pPr>
            <a:r>
              <a:t/>
            </a:r>
            <a:endParaRPr b="1" sz="2800"/>
          </a:p>
          <a:p>
            <a:pPr indent="0" lvl="0" marL="342201" rtl="0" algn="l">
              <a:lnSpc>
                <a:spcPct val="80000"/>
              </a:lnSpc>
              <a:spcBef>
                <a:spcPts val="600"/>
              </a:spcBef>
              <a:spcAft>
                <a:spcPts val="0"/>
              </a:spcAft>
              <a:buNone/>
            </a:pPr>
            <a:r>
              <a:rPr b="1" lang="en-US" sz="2800"/>
              <a:t>Uveitic entities</a:t>
            </a:r>
            <a:endParaRPr b="1" sz="2800"/>
          </a:p>
          <a:p>
            <a:pPr indent="0" lvl="0" marL="342201" rtl="0" algn="l">
              <a:lnSpc>
                <a:spcPct val="80000"/>
              </a:lnSpc>
              <a:spcBef>
                <a:spcPts val="600"/>
              </a:spcBef>
              <a:spcAft>
                <a:spcPts val="0"/>
              </a:spcAft>
              <a:buNone/>
            </a:pPr>
            <a:r>
              <a:rPr lang="en-US" sz="2800"/>
              <a:t>1. Fuchs syndrome</a:t>
            </a:r>
            <a:endParaRPr sz="2800"/>
          </a:p>
          <a:p>
            <a:pPr indent="0" lvl="0" marL="342201" rtl="0" algn="l">
              <a:lnSpc>
                <a:spcPct val="80000"/>
              </a:lnSpc>
              <a:spcBef>
                <a:spcPts val="600"/>
              </a:spcBef>
              <a:spcAft>
                <a:spcPts val="0"/>
              </a:spcAft>
              <a:buNone/>
            </a:pPr>
            <a:r>
              <a:rPr lang="en-US" sz="2800"/>
              <a:t>2. Glaucomocyclitic crises (Sy Posner-Schlossman)</a:t>
            </a:r>
            <a:endParaRPr sz="2800"/>
          </a:p>
          <a:p>
            <a:pPr indent="0" lvl="0" marL="342201" rtl="0" algn="l">
              <a:lnSpc>
                <a:spcPct val="80000"/>
              </a:lnSpc>
              <a:spcBef>
                <a:spcPts val="600"/>
              </a:spcBef>
              <a:spcAft>
                <a:spcPts val="0"/>
              </a:spcAft>
              <a:buNone/>
            </a:pPr>
            <a:r>
              <a:rPr lang="en-US" sz="2800"/>
              <a:t>3. Central serous chorioretinopathy (CSH)</a:t>
            </a:r>
            <a:endParaRPr sz="2800"/>
          </a:p>
          <a:p>
            <a:pPr indent="0" lvl="0" marL="342201" rtl="0" algn="l">
              <a:lnSpc>
                <a:spcPct val="80000"/>
              </a:lnSpc>
              <a:spcBef>
                <a:spcPts val="600"/>
              </a:spcBef>
              <a:spcAft>
                <a:spcPts val="0"/>
              </a:spcAft>
              <a:buNone/>
            </a:pPr>
            <a:r>
              <a:rPr lang="en-US" sz="2800"/>
              <a:t>4. Uveitis Masquerade syndrome</a:t>
            </a:r>
            <a:endParaRPr sz="2800"/>
          </a:p>
          <a:p>
            <a:pPr indent="0" lvl="0" marL="342201" rtl="0" algn="l">
              <a:lnSpc>
                <a:spcPct val="80000"/>
              </a:lnSpc>
              <a:spcBef>
                <a:spcPts val="600"/>
              </a:spcBef>
              <a:spcAft>
                <a:spcPts val="0"/>
              </a:spcAft>
              <a:buNone/>
            </a:pPr>
            <a:r>
              <a:rPr lang="en-US" sz="2800"/>
              <a:t>5. White-dot syndromes</a:t>
            </a:r>
            <a:endParaRPr sz="2800"/>
          </a:p>
          <a:p>
            <a:pPr indent="0" lvl="2" marL="342202" rtl="0" algn="l">
              <a:lnSpc>
                <a:spcPct val="80000"/>
              </a:lnSpc>
              <a:spcBef>
                <a:spcPts val="600"/>
              </a:spcBef>
              <a:spcAft>
                <a:spcPts val="0"/>
              </a:spcAft>
              <a:buSzPct val="71428"/>
              <a:buFont typeface="Arial"/>
              <a:buNone/>
            </a:pPr>
            <a:r>
              <a:t/>
            </a:r>
            <a:endParaRPr b="1" sz="2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3"/>
          <p:cNvSpPr txBox="1"/>
          <p:nvPr>
            <p:ph type="title"/>
          </p:nvPr>
        </p:nvSpPr>
        <p:spPr>
          <a:xfrm>
            <a:off x="276225" y="-242888"/>
            <a:ext cx="8591550" cy="1066801"/>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4000"/>
              <a:t>Autoimmune uveitis</a:t>
            </a:r>
            <a:endParaRPr sz="4000"/>
          </a:p>
        </p:txBody>
      </p:sp>
      <p:sp>
        <p:nvSpPr>
          <p:cNvPr id="170" name="Google Shape;170;p23"/>
          <p:cNvSpPr txBox="1"/>
          <p:nvPr>
            <p:ph idx="1" type="body"/>
          </p:nvPr>
        </p:nvSpPr>
        <p:spPr>
          <a:xfrm>
            <a:off x="274638" y="795338"/>
            <a:ext cx="8977312" cy="58737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2000"/>
              <a:buFont typeface="Arial"/>
              <a:buNone/>
            </a:pPr>
            <a:r>
              <a:rPr b="1" lang="en-US" sz="2000"/>
              <a:t>Concepts</a:t>
            </a:r>
            <a:r>
              <a:rPr lang="en-US" sz="2000"/>
              <a:t> : </a:t>
            </a:r>
            <a:endParaRPr/>
          </a:p>
          <a:p>
            <a:pPr indent="0" lvl="0" marL="342201" rtl="0" algn="l">
              <a:spcBef>
                <a:spcPts val="600"/>
              </a:spcBef>
              <a:spcAft>
                <a:spcPts val="0"/>
              </a:spcAft>
              <a:buNone/>
            </a:pPr>
            <a:r>
              <a:rPr lang="en-US" sz="2000"/>
              <a:t>Autoimmunity – immune response against one's own antigens,</a:t>
            </a:r>
            <a:endParaRPr sz="2000"/>
          </a:p>
          <a:p>
            <a:pPr indent="0" lvl="0" marL="342201" rtl="0" algn="l">
              <a:spcBef>
                <a:spcPts val="600"/>
              </a:spcBef>
              <a:spcAft>
                <a:spcPts val="0"/>
              </a:spcAft>
              <a:buNone/>
            </a:pPr>
            <a:r>
              <a:rPr lang="en-US" sz="2000"/>
              <a:t>breaking immune tolerance leads to T and B autoreactive lymphocytes</a:t>
            </a:r>
            <a:endParaRPr sz="2000"/>
          </a:p>
          <a:p>
            <a:pPr indent="0" lvl="0" marL="342201" rtl="0" algn="l">
              <a:spcBef>
                <a:spcPts val="600"/>
              </a:spcBef>
              <a:spcAft>
                <a:spcPts val="0"/>
              </a:spcAft>
              <a:buNone/>
            </a:pPr>
            <a:r>
              <a:rPr lang="en-US" sz="2000"/>
              <a:t>genetic control of susceptibility to the induction and occurrence of autoimmune diseases depends on the HLA system</a:t>
            </a:r>
            <a:endParaRPr sz="2000"/>
          </a:p>
          <a:p>
            <a:pPr indent="0" lvl="0" marL="342201" rtl="0" algn="l">
              <a:spcBef>
                <a:spcPts val="600"/>
              </a:spcBef>
              <a:spcAft>
                <a:spcPts val="0"/>
              </a:spcAft>
              <a:buNone/>
            </a:pPr>
            <a:r>
              <a:rPr lang="en-US" sz="2000"/>
              <a:t>Division of autoimmune diseases:</a:t>
            </a:r>
            <a:endParaRPr sz="2000"/>
          </a:p>
          <a:p>
            <a:pPr indent="0" lvl="0" marL="342201" rtl="0" algn="l">
              <a:spcBef>
                <a:spcPts val="600"/>
              </a:spcBef>
              <a:spcAft>
                <a:spcPts val="0"/>
              </a:spcAft>
              <a:buNone/>
            </a:pPr>
            <a:r>
              <a:rPr lang="en-US" sz="2000"/>
              <a:t>1. Organ specific:</a:t>
            </a:r>
            <a:endParaRPr sz="2000"/>
          </a:p>
          <a:p>
            <a:pPr indent="0" lvl="0" marL="342201" rtl="0" algn="l">
              <a:spcBef>
                <a:spcPts val="600"/>
              </a:spcBef>
              <a:spcAft>
                <a:spcPts val="0"/>
              </a:spcAft>
              <a:buNone/>
            </a:pPr>
            <a:r>
              <a:rPr lang="en-US" sz="2000"/>
              <a:t>endocrine glands, CNS</a:t>
            </a:r>
            <a:endParaRPr sz="2000"/>
          </a:p>
          <a:p>
            <a:pPr indent="0" lvl="0" marL="342201" rtl="0" algn="l">
              <a:spcBef>
                <a:spcPts val="600"/>
              </a:spcBef>
              <a:spcAft>
                <a:spcPts val="0"/>
              </a:spcAft>
              <a:buNone/>
            </a:pPr>
            <a:r>
              <a:rPr lang="en-US" sz="2000"/>
              <a:t>eye :</a:t>
            </a:r>
            <a:endParaRPr sz="2000"/>
          </a:p>
          <a:p>
            <a:pPr indent="0" lvl="0" marL="342201" rtl="0" algn="l">
              <a:spcBef>
                <a:spcPts val="600"/>
              </a:spcBef>
              <a:spcAft>
                <a:spcPts val="0"/>
              </a:spcAft>
              <a:buNone/>
            </a:pPr>
            <a:r>
              <a:rPr lang="en-US" sz="2000"/>
              <a:t>phacoantigenic uveitis - lens antigens (alpha crystallins)</a:t>
            </a:r>
            <a:endParaRPr sz="2000"/>
          </a:p>
          <a:p>
            <a:pPr indent="0" lvl="0" marL="342201" rtl="0" algn="l">
              <a:spcBef>
                <a:spcPts val="600"/>
              </a:spcBef>
              <a:spcAft>
                <a:spcPts val="0"/>
              </a:spcAft>
              <a:buNone/>
            </a:pPr>
            <a:r>
              <a:rPr lang="en-US" sz="2000"/>
              <a:t>sympathetic ophthalmia - retinal antigens (S antigen, IRBP, opsin)</a:t>
            </a:r>
            <a:endParaRPr sz="2000"/>
          </a:p>
          <a:p>
            <a:pPr indent="0" lvl="0" marL="342201" rtl="0" algn="l">
              <a:spcBef>
                <a:spcPts val="600"/>
              </a:spcBef>
              <a:spcAft>
                <a:spcPts val="0"/>
              </a:spcAft>
              <a:buNone/>
            </a:pPr>
            <a:r>
              <a:rPr lang="en-US" sz="2000"/>
              <a:t>2. Organ non-specific - own DNA is not specific for the organ</a:t>
            </a:r>
            <a:endParaRPr sz="2000"/>
          </a:p>
          <a:p>
            <a:pPr indent="0" lvl="0" marL="342201" rtl="0" algn="l">
              <a:spcBef>
                <a:spcPts val="600"/>
              </a:spcBef>
              <a:spcAft>
                <a:spcPts val="0"/>
              </a:spcAft>
              <a:buNone/>
            </a:pPr>
            <a:r>
              <a:rPr lang="en-US" sz="2000"/>
              <a:t>autoimmune diseases not specific to the eye</a:t>
            </a:r>
            <a:endParaRPr sz="2000"/>
          </a:p>
          <a:p>
            <a:pPr indent="0" lvl="0" marL="342201" rtl="0" algn="l">
              <a:spcBef>
                <a:spcPts val="600"/>
              </a:spcBef>
              <a:spcAft>
                <a:spcPts val="0"/>
              </a:spcAft>
              <a:buNone/>
            </a:pPr>
            <a:r>
              <a:rPr lang="en-US" sz="2000"/>
              <a:t>     - all autoimmune diseases that manifest in the eye:</a:t>
            </a:r>
            <a:endParaRPr sz="2000"/>
          </a:p>
          <a:p>
            <a:pPr indent="0" lvl="0" marL="342201" rtl="0" algn="l">
              <a:spcBef>
                <a:spcPts val="600"/>
              </a:spcBef>
              <a:spcAft>
                <a:spcPts val="0"/>
              </a:spcAft>
              <a:buNone/>
            </a:pPr>
            <a:r>
              <a:rPr lang="en-US" sz="2000"/>
              <a:t>: (a) diseases with genetic predisposition and b) vasculitis</a:t>
            </a:r>
            <a:endParaRPr sz="2000"/>
          </a:p>
          <a:p>
            <a:pPr indent="0" lvl="2" marL="342202" rtl="0" algn="l">
              <a:spcBef>
                <a:spcPts val="600"/>
              </a:spcBef>
              <a:spcAft>
                <a:spcPts val="0"/>
              </a:spcAft>
              <a:buSzPts val="1800"/>
              <a:buNone/>
            </a:pPr>
            <a:r>
              <a:t/>
            </a:r>
            <a:endParaRPr sz="2000"/>
          </a:p>
          <a:p>
            <a:pPr indent="0" lvl="2" marL="342202" rtl="0" algn="l">
              <a:spcBef>
                <a:spcPts val="600"/>
              </a:spcBef>
              <a:spcAft>
                <a:spcPts val="0"/>
              </a:spcAft>
              <a:buSzPts val="1800"/>
              <a:buNone/>
            </a:pPr>
            <a:r>
              <a:rPr lang="en-US"/>
              <a:t> </a:t>
            </a:r>
            <a:endParaRPr/>
          </a:p>
        </p:txBody>
      </p:sp>
      <p:sp>
        <p:nvSpPr>
          <p:cNvPr id="171" name="Google Shape;171;p23"/>
          <p:cNvSpPr txBox="1"/>
          <p:nvPr/>
        </p:nvSpPr>
        <p:spPr>
          <a:xfrm>
            <a:off x="4299302" y="2670944"/>
            <a:ext cx="4844700" cy="17547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800">
                <a:solidFill>
                  <a:schemeClr val="dk1"/>
                </a:solidFill>
              </a:rPr>
              <a:t>The largest number of AIDs is due to</a:t>
            </a:r>
            <a:endParaRPr sz="1800">
              <a:solidFill>
                <a:schemeClr val="dk1"/>
              </a:solidFill>
            </a:endParaRPr>
          </a:p>
          <a:p>
            <a:pPr indent="0" lvl="0" marL="0" rtl="0" algn="l">
              <a:spcBef>
                <a:spcPts val="0"/>
              </a:spcBef>
              <a:spcAft>
                <a:spcPts val="0"/>
              </a:spcAft>
              <a:buNone/>
            </a:pPr>
            <a:r>
              <a:rPr lang="en-US" sz="1800">
                <a:solidFill>
                  <a:schemeClr val="dk1"/>
                </a:solidFill>
              </a:rPr>
              <a:t>damage and changes of own antigens</a:t>
            </a:r>
            <a:endParaRPr sz="1800">
              <a:solidFill>
                <a:schemeClr val="dk1"/>
              </a:solidFill>
            </a:endParaRPr>
          </a:p>
          <a:p>
            <a:pPr indent="0" lvl="0" marL="0" rtl="0" algn="l">
              <a:spcBef>
                <a:spcPts val="0"/>
              </a:spcBef>
              <a:spcAft>
                <a:spcPts val="0"/>
              </a:spcAft>
              <a:buNone/>
            </a:pPr>
            <a:r>
              <a:rPr lang="en-US" sz="1800">
                <a:solidFill>
                  <a:schemeClr val="dk1"/>
                </a:solidFill>
              </a:rPr>
              <a:t>viruses (HSV, EBV) and gram negative bac.</a:t>
            </a:r>
            <a:endParaRPr sz="1800">
              <a:solidFill>
                <a:schemeClr val="dk1"/>
              </a:solidFill>
            </a:endParaRPr>
          </a:p>
          <a:p>
            <a:pPr indent="0" lvl="0" marL="0" rtl="0" algn="l">
              <a:spcBef>
                <a:spcPts val="0"/>
              </a:spcBef>
              <a:spcAft>
                <a:spcPts val="0"/>
              </a:spcAft>
              <a:buNone/>
            </a:pPr>
            <a:r>
              <a:rPr lang="en-US" sz="1800">
                <a:solidFill>
                  <a:schemeClr val="dk1"/>
                </a:solidFill>
              </a:rPr>
              <a:t>IK accumulates, cytokines are released,</a:t>
            </a:r>
            <a:endParaRPr sz="1800">
              <a:solidFill>
                <a:schemeClr val="dk1"/>
              </a:solidFill>
            </a:endParaRPr>
          </a:p>
          <a:p>
            <a:pPr indent="0" lvl="0" marL="0" rtl="0" algn="l">
              <a:spcBef>
                <a:spcPts val="0"/>
              </a:spcBef>
              <a:spcAft>
                <a:spcPts val="0"/>
              </a:spcAft>
              <a:buNone/>
            </a:pPr>
            <a:r>
              <a:rPr lang="en-US" sz="1800">
                <a:solidFill>
                  <a:schemeClr val="dk1"/>
                </a:solidFill>
              </a:rPr>
              <a:t>that is, hypersensitivity II, III, IV</a:t>
            </a:r>
            <a:endParaRPr sz="1800">
              <a:solidFill>
                <a:schemeClr val="dk1"/>
              </a:solidFill>
            </a:endParaRPr>
          </a:p>
          <a:p>
            <a:pPr indent="0" lvl="0" marL="0" marR="0" rtl="0" algn="l">
              <a:spcBef>
                <a:spcPts val="0"/>
              </a:spcBef>
              <a:spcAft>
                <a:spcPts val="0"/>
              </a:spcAft>
              <a:buNone/>
            </a:pPr>
            <a:r>
              <a:t/>
            </a:r>
            <a:endParaRPr sz="18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4"/>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Autoimmune diseases specific to the eye</a:t>
            </a:r>
            <a:endParaRPr>
              <a:latin typeface="Candara"/>
              <a:ea typeface="Candara"/>
              <a:cs typeface="Candara"/>
              <a:sym typeface="Candara"/>
            </a:endParaRPr>
          </a:p>
        </p:txBody>
      </p:sp>
      <p:sp>
        <p:nvSpPr>
          <p:cNvPr id="177" name="Google Shape;177;p24"/>
          <p:cNvSpPr txBox="1"/>
          <p:nvPr>
            <p:ph idx="1" type="body"/>
          </p:nvPr>
        </p:nvSpPr>
        <p:spPr>
          <a:xfrm>
            <a:off x="-107950" y="1516063"/>
            <a:ext cx="9288463" cy="5081587"/>
          </a:xfrm>
          <a:prstGeom prst="rect">
            <a:avLst/>
          </a:prstGeom>
          <a:noFill/>
          <a:ln>
            <a:noFill/>
          </a:ln>
        </p:spPr>
        <p:txBody>
          <a:bodyPr anchorCtr="0" anchor="t" bIns="45700" lIns="91425" spcFirstLastPara="1" rIns="91425" wrap="square" tIns="45700">
            <a:normAutofit fontScale="77500" lnSpcReduction="20000"/>
          </a:bodyPr>
          <a:lstStyle/>
          <a:p>
            <a:pPr indent="0" lvl="0" marL="515239" rtl="0" algn="l">
              <a:spcBef>
                <a:spcPts val="600"/>
              </a:spcBef>
              <a:spcAft>
                <a:spcPts val="0"/>
              </a:spcAft>
              <a:buNone/>
            </a:pPr>
            <a:r>
              <a:rPr lang="en-US" sz="2000"/>
              <a:t>Eye antigens are alpha crystallins, S antigen, IRBP, opsin</a:t>
            </a:r>
            <a:endParaRPr sz="2000"/>
          </a:p>
          <a:p>
            <a:pPr indent="0" lvl="0" marL="515239" rtl="0" algn="l">
              <a:spcBef>
                <a:spcPts val="600"/>
              </a:spcBef>
              <a:spcAft>
                <a:spcPts val="0"/>
              </a:spcAft>
              <a:buNone/>
            </a:pPr>
            <a:r>
              <a:rPr lang="en-US" sz="2000"/>
              <a:t>Autoimmune diseases of the eye to these antigens are:</a:t>
            </a:r>
            <a:endParaRPr sz="2000"/>
          </a:p>
          <a:p>
            <a:pPr indent="0" lvl="0" marL="515239" rtl="0" algn="l">
              <a:spcBef>
                <a:spcPts val="600"/>
              </a:spcBef>
              <a:spcAft>
                <a:spcPts val="0"/>
              </a:spcAft>
              <a:buNone/>
            </a:pPr>
            <a:r>
              <a:rPr lang="en-US" sz="2000"/>
              <a:t>1. phacoantigenic uveitis - lens antigens (lens capsule lesion due to injury, in premature cataract, and residual lens mass after cataract surgery - alpha crystallin concentration in the anterior chamber is no longer low &gt; impaired T cell tolerance): chronic granulomatous unilateral anterior uveitis</a:t>
            </a:r>
            <a:endParaRPr sz="2000"/>
          </a:p>
          <a:p>
            <a:pPr indent="0" lvl="0" marL="515239" rtl="0" algn="l">
              <a:spcBef>
                <a:spcPts val="600"/>
              </a:spcBef>
              <a:spcAft>
                <a:spcPts val="0"/>
              </a:spcAft>
              <a:buNone/>
            </a:pPr>
            <a:r>
              <a:rPr lang="en-US" sz="2000"/>
              <a:t>dd: syndrome of toxic reaction to the lens, postoperative endophthalmitis</a:t>
            </a:r>
            <a:endParaRPr sz="2000"/>
          </a:p>
          <a:p>
            <a:pPr indent="0" lvl="0" marL="515239" rtl="0" algn="l">
              <a:spcBef>
                <a:spcPts val="600"/>
              </a:spcBef>
              <a:spcAft>
                <a:spcPts val="0"/>
              </a:spcAft>
              <a:buNone/>
            </a:pPr>
            <a:r>
              <a:rPr lang="en-US" sz="2000"/>
              <a:t>Therapy: removal of lens masses, corticosteroids locally and systemically</a:t>
            </a:r>
            <a:endParaRPr sz="2000"/>
          </a:p>
          <a:p>
            <a:pPr indent="0" lvl="0" marL="515239" rtl="0" algn="l">
              <a:spcBef>
                <a:spcPts val="600"/>
              </a:spcBef>
              <a:spcAft>
                <a:spcPts val="0"/>
              </a:spcAft>
              <a:buNone/>
            </a:pPr>
            <a:r>
              <a:t/>
            </a:r>
            <a:endParaRPr sz="2000"/>
          </a:p>
          <a:p>
            <a:pPr indent="0" lvl="0" marL="515239" rtl="0" algn="l">
              <a:spcBef>
                <a:spcPts val="600"/>
              </a:spcBef>
              <a:spcAft>
                <a:spcPts val="0"/>
              </a:spcAft>
              <a:buNone/>
            </a:pPr>
            <a:r>
              <a:rPr lang="en-US" sz="2000"/>
              <a:t>2. sympathetic ophthalmia - retinal antigens (S antigen, IRBP, opsin, uveal pigment)</a:t>
            </a:r>
            <a:endParaRPr sz="2000"/>
          </a:p>
          <a:p>
            <a:pPr indent="0" lvl="0" marL="515239" rtl="0" algn="l">
              <a:spcBef>
                <a:spcPts val="600"/>
              </a:spcBef>
              <a:spcAft>
                <a:spcPts val="0"/>
              </a:spcAft>
              <a:buNone/>
            </a:pPr>
            <a:r>
              <a:rPr lang="en-US" sz="2000"/>
              <a:t>Granulomatous (Delen-Fuchs yellowish-whitish chorioretinal nodules – activated T lymphocytes) bilateral panuveitis (anterior uveitis is granulomatous serofibrinous) then neurouveitis, vitiligo and poliosis as in Harada's disease of the healthy eye 4-12 weeks after perforative or contusive injury of the other eye (most often in the area of the ciliary body with post-traumatic uveitis and hypotony) of a uveitis sufferer to the retinal S antigen of the outer segment of the photoreceptor with the adjuvant role of uveal pigment</a:t>
            </a:r>
            <a:endParaRPr sz="2000"/>
          </a:p>
          <a:p>
            <a:pPr indent="0" lvl="0" marL="515239" rtl="0" algn="l">
              <a:spcBef>
                <a:spcPts val="600"/>
              </a:spcBef>
              <a:spcAft>
                <a:spcPts val="0"/>
              </a:spcAft>
              <a:buNone/>
            </a:pPr>
            <a:r>
              <a:rPr lang="en-US" sz="2000"/>
              <a:t>Terms: sympathetic, sympathetic eye</a:t>
            </a:r>
            <a:endParaRPr sz="2000"/>
          </a:p>
          <a:p>
            <a:pPr indent="0" lvl="0" marL="515239" rtl="0" algn="l">
              <a:spcBef>
                <a:spcPts val="600"/>
              </a:spcBef>
              <a:spcAft>
                <a:spcPts val="0"/>
              </a:spcAft>
              <a:buNone/>
            </a:pPr>
            <a:r>
              <a:rPr lang="en-US" sz="2000"/>
              <a:t>Therapy removal of the injured eye between 9 and 14 days, anti-inflammatory and immunosuppressive (Cyclosporin A)</a:t>
            </a:r>
            <a:endParaRPr sz="2000"/>
          </a:p>
          <a:p>
            <a:pPr indent="0" lvl="3" marL="515239" rtl="0" algn="l">
              <a:spcBef>
                <a:spcPts val="600"/>
              </a:spcBef>
              <a:spcAft>
                <a:spcPts val="0"/>
              </a:spcAft>
              <a:buSzPct val="100000"/>
              <a:buFont typeface="Arial"/>
              <a:buNone/>
            </a:pPr>
            <a:r>
              <a:t/>
            </a:r>
            <a:endParaRPr sz="2000"/>
          </a:p>
          <a:p>
            <a:pPr indent="0" lvl="1" marL="170752" rtl="0" algn="l">
              <a:spcBef>
                <a:spcPts val="600"/>
              </a:spcBef>
              <a:spcAft>
                <a:spcPts val="0"/>
              </a:spcAft>
              <a:buSzPct val="100000"/>
              <a:buFont typeface="Arial"/>
              <a:buNone/>
            </a:pPr>
            <a:r>
              <a:t/>
            </a:r>
            <a:endParaRPr/>
          </a:p>
          <a:p>
            <a:pPr indent="-52704" lvl="0" marL="171450" rtl="0" algn="l">
              <a:spcBef>
                <a:spcPts val="600"/>
              </a:spcBef>
              <a:spcAft>
                <a:spcPts val="0"/>
              </a:spcAft>
              <a:buSzPct val="1000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5"/>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3300"/>
              <a:t>Autoimmune diseases not specific to the eye</a:t>
            </a:r>
            <a:endParaRPr sz="2700"/>
          </a:p>
        </p:txBody>
      </p:sp>
      <p:sp>
        <p:nvSpPr>
          <p:cNvPr id="183" name="Google Shape;183;p25"/>
          <p:cNvSpPr txBox="1"/>
          <p:nvPr>
            <p:ph idx="1" type="body"/>
          </p:nvPr>
        </p:nvSpPr>
        <p:spPr>
          <a:xfrm>
            <a:off x="274638" y="1298575"/>
            <a:ext cx="8594725" cy="5730875"/>
          </a:xfrm>
          <a:prstGeom prst="rect">
            <a:avLst/>
          </a:prstGeom>
          <a:noFill/>
          <a:ln>
            <a:noFill/>
          </a:ln>
        </p:spPr>
        <p:txBody>
          <a:bodyPr anchorCtr="0" anchor="t" bIns="45700" lIns="91425" spcFirstLastPara="1" rIns="91425" wrap="square" tIns="45700">
            <a:normAutofit/>
          </a:bodyPr>
          <a:lstStyle/>
          <a:p>
            <a:pPr indent="0" lvl="0" marL="0" rtl="0" algn="l">
              <a:spcBef>
                <a:spcPts val="600"/>
              </a:spcBef>
              <a:spcAft>
                <a:spcPts val="0"/>
              </a:spcAft>
              <a:buNone/>
            </a:pPr>
            <a:r>
              <a:rPr b="1" lang="en-US"/>
              <a:t>Definition - </a:t>
            </a:r>
            <a:r>
              <a:rPr lang="en-US"/>
              <a:t>AID non-specific to the eye are diseases of a non-infectious nature that can affect one or more structures of the eye as well as other organs and organ systems.</a:t>
            </a:r>
            <a:endParaRPr/>
          </a:p>
          <a:p>
            <a:pPr indent="0" lvl="0" marL="0" rtl="0" algn="l">
              <a:spcBef>
                <a:spcPts val="600"/>
              </a:spcBef>
              <a:spcAft>
                <a:spcPts val="0"/>
              </a:spcAft>
              <a:buNone/>
            </a:pPr>
            <a:r>
              <a:t/>
            </a:r>
            <a:endParaRPr b="1"/>
          </a:p>
          <a:p>
            <a:pPr indent="0" lvl="0" marL="0" rtl="0" algn="l">
              <a:spcBef>
                <a:spcPts val="600"/>
              </a:spcBef>
              <a:spcAft>
                <a:spcPts val="0"/>
              </a:spcAft>
              <a:buNone/>
            </a:pPr>
            <a:r>
              <a:rPr b="1" lang="en-US"/>
              <a:t>Classification:</a:t>
            </a:r>
            <a:endParaRPr b="1"/>
          </a:p>
          <a:p>
            <a:pPr indent="0" lvl="0" marL="0" rtl="0" algn="l">
              <a:spcBef>
                <a:spcPts val="600"/>
              </a:spcBef>
              <a:spcAft>
                <a:spcPts val="0"/>
              </a:spcAft>
              <a:buNone/>
            </a:pPr>
            <a:r>
              <a:rPr lang="en-US"/>
              <a:t>A) Diseases with a proven genetic predisposition and an infectious agent can be a triggering factor</a:t>
            </a:r>
            <a:endParaRPr/>
          </a:p>
          <a:p>
            <a:pPr indent="0" lvl="0" marL="0" rtl="0" algn="l">
              <a:spcBef>
                <a:spcPts val="600"/>
              </a:spcBef>
              <a:spcAft>
                <a:spcPts val="0"/>
              </a:spcAft>
              <a:buNone/>
            </a:pPr>
            <a:r>
              <a:rPr lang="en-US"/>
              <a:t>Seronegative</a:t>
            </a:r>
            <a:r>
              <a:rPr lang="en-US"/>
              <a:t> arthropathies</a:t>
            </a:r>
            <a:endParaRPr/>
          </a:p>
          <a:p>
            <a:pPr indent="0" lvl="0" marL="0" rtl="0" algn="l">
              <a:spcBef>
                <a:spcPts val="600"/>
              </a:spcBef>
              <a:spcAft>
                <a:spcPts val="0"/>
              </a:spcAft>
              <a:buNone/>
            </a:pPr>
            <a:r>
              <a:rPr lang="en-US"/>
              <a:t>JIA</a:t>
            </a:r>
            <a:endParaRPr/>
          </a:p>
          <a:p>
            <a:pPr indent="0" lvl="0" marL="0" rtl="0" algn="l">
              <a:spcBef>
                <a:spcPts val="600"/>
              </a:spcBef>
              <a:spcAft>
                <a:spcPts val="0"/>
              </a:spcAft>
              <a:buNone/>
            </a:pPr>
            <a:r>
              <a:rPr lang="en-US"/>
              <a:t>Harada disease</a:t>
            </a:r>
            <a:endParaRPr/>
          </a:p>
          <a:p>
            <a:pPr indent="0" lvl="0" marL="0" rtl="0" algn="l">
              <a:spcBef>
                <a:spcPts val="600"/>
              </a:spcBef>
              <a:spcAft>
                <a:spcPts val="0"/>
              </a:spcAft>
              <a:buNone/>
            </a:pPr>
            <a:r>
              <a:rPr lang="en-US"/>
              <a:t>multiple sclerosis</a:t>
            </a:r>
            <a:endParaRPr/>
          </a:p>
          <a:p>
            <a:pPr indent="0" lvl="0" marL="0" rtl="0" algn="l">
              <a:spcBef>
                <a:spcPts val="600"/>
              </a:spcBef>
              <a:spcAft>
                <a:spcPts val="0"/>
              </a:spcAft>
              <a:buNone/>
            </a:pPr>
            <a:r>
              <a:rPr lang="en-US"/>
              <a:t>B) Clinical manifestations of systemic vasculitis in the eye</a:t>
            </a:r>
            <a:endParaRPr/>
          </a:p>
          <a:p>
            <a:pPr indent="0" lvl="0" marL="0" rtl="0" algn="l">
              <a:spcBef>
                <a:spcPts val="600"/>
              </a:spcBef>
              <a:spcAft>
                <a:spcPts val="0"/>
              </a:spcAft>
              <a:buSzPts val="2200"/>
              <a:buFont typeface="Arial"/>
              <a:buNone/>
            </a:pPr>
            <a:r>
              <a:t/>
            </a:r>
            <a:endParaRPr/>
          </a:p>
          <a:p>
            <a:pPr indent="0" lvl="0" marL="0" rtl="0" algn="l">
              <a:spcBef>
                <a:spcPts val="600"/>
              </a:spcBef>
              <a:spcAft>
                <a:spcPts val="0"/>
              </a:spcAft>
              <a:buSzPts val="2200"/>
              <a:buFont typeface="Arial"/>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6"/>
          <p:cNvSpPr txBox="1"/>
          <p:nvPr>
            <p:ph type="title"/>
          </p:nvPr>
        </p:nvSpPr>
        <p:spPr>
          <a:xfrm>
            <a:off x="250825" y="476250"/>
            <a:ext cx="8893175" cy="10668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2800"/>
              <a:t>Diseases with genetic predisposition</a:t>
            </a:r>
            <a:endParaRPr sz="2800"/>
          </a:p>
          <a:p>
            <a:pPr indent="0" lvl="0" marL="0" rtl="0" algn="l">
              <a:spcBef>
                <a:spcPts val="0"/>
              </a:spcBef>
              <a:spcAft>
                <a:spcPts val="0"/>
              </a:spcAft>
              <a:buNone/>
            </a:pPr>
            <a:r>
              <a:rPr lang="en-US" sz="2800"/>
              <a:t>- infectious agent triggering factor</a:t>
            </a:r>
            <a:endParaRPr sz="2800"/>
          </a:p>
          <a:p>
            <a:pPr indent="0" lvl="0" marL="0" rtl="0" algn="l">
              <a:spcBef>
                <a:spcPts val="0"/>
              </a:spcBef>
              <a:spcAft>
                <a:spcPts val="0"/>
              </a:spcAft>
              <a:buNone/>
            </a:pPr>
            <a:r>
              <a:t/>
            </a:r>
            <a:endParaRPr sz="2800"/>
          </a:p>
        </p:txBody>
      </p:sp>
      <p:sp>
        <p:nvSpPr>
          <p:cNvPr id="190" name="Google Shape;190;p26"/>
          <p:cNvSpPr txBox="1"/>
          <p:nvPr>
            <p:ph idx="1" type="body"/>
          </p:nvPr>
        </p:nvSpPr>
        <p:spPr>
          <a:xfrm>
            <a:off x="274638" y="1298575"/>
            <a:ext cx="9121898" cy="493712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spcBef>
                <a:spcPts val="600"/>
              </a:spcBef>
              <a:spcAft>
                <a:spcPts val="0"/>
              </a:spcAft>
              <a:buNone/>
            </a:pPr>
            <a:r>
              <a:rPr b="1" lang="en-US"/>
              <a:t>1. Seronegative arthropathies HLA B27+</a:t>
            </a:r>
            <a:endParaRPr b="1"/>
          </a:p>
          <a:p>
            <a:pPr indent="0" lvl="0" marL="0" rtl="0" algn="l">
              <a:spcBef>
                <a:spcPts val="600"/>
              </a:spcBef>
              <a:spcAft>
                <a:spcPts val="0"/>
              </a:spcAft>
              <a:buNone/>
            </a:pPr>
            <a:r>
              <a:rPr lang="en-US"/>
              <a:t>Idiopathic anterior uveitis – are </a:t>
            </a:r>
            <a:r>
              <a:rPr lang="en-US"/>
              <a:t>serofibrinous</a:t>
            </a:r>
            <a:r>
              <a:rPr lang="en-US"/>
              <a:t> bilateral, relapsing anterior uveitis</a:t>
            </a:r>
            <a:endParaRPr/>
          </a:p>
          <a:p>
            <a:pPr indent="0" lvl="0" marL="0" rtl="0" algn="l">
              <a:spcBef>
                <a:spcPts val="600"/>
              </a:spcBef>
              <a:spcAft>
                <a:spcPts val="0"/>
              </a:spcAft>
              <a:buNone/>
            </a:pPr>
            <a:r>
              <a:rPr lang="en-US"/>
              <a:t>Ankylosing spondylitis - which includes </a:t>
            </a:r>
            <a:r>
              <a:rPr lang="en-US"/>
              <a:t>serofibrinous</a:t>
            </a:r>
            <a:r>
              <a:rPr lang="en-US"/>
              <a:t> bilateral, recurrent anterior uveitis</a:t>
            </a:r>
            <a:endParaRPr/>
          </a:p>
          <a:p>
            <a:pPr indent="0" lvl="0" marL="0" rtl="0" algn="l">
              <a:spcBef>
                <a:spcPts val="600"/>
              </a:spcBef>
              <a:spcAft>
                <a:spcPts val="0"/>
              </a:spcAft>
              <a:buNone/>
            </a:pPr>
            <a:r>
              <a:rPr lang="en-US"/>
              <a:t>Reiter's disease is an oculo-muco (</a:t>
            </a:r>
            <a:r>
              <a:rPr lang="en-US"/>
              <a:t>aphthae</a:t>
            </a:r>
            <a:r>
              <a:rPr lang="en-US"/>
              <a:t>) - cutaneous (keratoderma) disease</a:t>
            </a:r>
            <a:endParaRPr/>
          </a:p>
          <a:p>
            <a:pPr indent="0" lvl="0" marL="0" rtl="0" algn="l">
              <a:spcBef>
                <a:spcPts val="600"/>
              </a:spcBef>
              <a:spcAft>
                <a:spcPts val="0"/>
              </a:spcAft>
              <a:buNone/>
            </a:pPr>
            <a:r>
              <a:rPr lang="en-US"/>
              <a:t>bilaterally, relapsing</a:t>
            </a:r>
            <a:endParaRPr/>
          </a:p>
          <a:p>
            <a:pPr indent="0" lvl="0" marL="0" rtl="0" algn="l">
              <a:spcBef>
                <a:spcPts val="600"/>
              </a:spcBef>
              <a:spcAft>
                <a:spcPts val="0"/>
              </a:spcAft>
              <a:buNone/>
            </a:pPr>
            <a:r>
              <a:rPr lang="en-US"/>
              <a:t>serofibrinous</a:t>
            </a:r>
            <a:r>
              <a:rPr lang="en-US"/>
              <a:t> or fibrin-purulent with</a:t>
            </a:r>
            <a:endParaRPr/>
          </a:p>
          <a:p>
            <a:pPr indent="0" lvl="0" marL="0" rtl="0" algn="l">
              <a:spcBef>
                <a:spcPts val="600"/>
              </a:spcBef>
              <a:spcAft>
                <a:spcPts val="0"/>
              </a:spcAft>
              <a:buNone/>
            </a:pPr>
            <a:r>
              <a:rPr lang="en-US"/>
              <a:t>(+/-corneal </a:t>
            </a:r>
            <a:r>
              <a:rPr lang="en-US"/>
              <a:t>infiltrates</a:t>
            </a:r>
            <a:r>
              <a:rPr lang="en-US"/>
              <a:t> punctiform keratitis)</a:t>
            </a:r>
            <a:endParaRPr/>
          </a:p>
          <a:p>
            <a:pPr indent="0" lvl="0" marL="0" rtl="0" algn="l">
              <a:spcBef>
                <a:spcPts val="600"/>
              </a:spcBef>
              <a:spcAft>
                <a:spcPts val="0"/>
              </a:spcAft>
              <a:buNone/>
            </a:pPr>
            <a:r>
              <a:t/>
            </a:r>
            <a:endParaRPr/>
          </a:p>
          <a:p>
            <a:pPr indent="0" lvl="0" marL="0" rtl="0" algn="l">
              <a:spcBef>
                <a:spcPts val="600"/>
              </a:spcBef>
              <a:spcAft>
                <a:spcPts val="0"/>
              </a:spcAft>
              <a:buNone/>
            </a:pPr>
            <a:r>
              <a:rPr lang="en-US"/>
              <a:t>Psoriasis: HLA b27, epidermal hyperproliferation,</a:t>
            </a:r>
            <a:endParaRPr/>
          </a:p>
          <a:p>
            <a:pPr indent="0" lvl="0" marL="0" rtl="0" algn="l">
              <a:spcBef>
                <a:spcPts val="600"/>
              </a:spcBef>
              <a:spcAft>
                <a:spcPts val="0"/>
              </a:spcAft>
              <a:buNone/>
            </a:pPr>
            <a:r>
              <a:rPr lang="en-US"/>
              <a:t>iridocyclitis, keratitis, conjunctivitis, secondary Sjogren's,</a:t>
            </a:r>
            <a:endParaRPr/>
          </a:p>
          <a:p>
            <a:pPr indent="0" lvl="0" marL="0" rtl="0" algn="l">
              <a:spcBef>
                <a:spcPts val="600"/>
              </a:spcBef>
              <a:spcAft>
                <a:spcPts val="0"/>
              </a:spcAft>
              <a:buNone/>
            </a:pPr>
            <a:r>
              <a:rPr lang="en-US"/>
              <a:t>arthritis</a:t>
            </a:r>
            <a:endParaRPr/>
          </a:p>
          <a:p>
            <a:pPr indent="0" lvl="0" marL="0" rtl="0" algn="l">
              <a:spcBef>
                <a:spcPts val="600"/>
              </a:spcBef>
              <a:spcAft>
                <a:spcPts val="0"/>
              </a:spcAft>
              <a:buNone/>
            </a:pPr>
            <a:r>
              <a:rPr lang="en-US"/>
              <a:t>IBD inflammatory bowel disease (Chron)/IC+phlebitis</a:t>
            </a:r>
            <a:endParaRPr/>
          </a:p>
          <a:p>
            <a:pPr indent="0" lvl="0" marL="0" rtl="0" algn="l">
              <a:spcBef>
                <a:spcPts val="600"/>
              </a:spcBef>
              <a:spcAft>
                <a:spcPts val="0"/>
              </a:spcAft>
              <a:buNone/>
            </a:pPr>
            <a:r>
              <a:rPr b="1" lang="en-US"/>
              <a:t>2. Juvenile idiopathic arthritis HLA-DR5</a:t>
            </a:r>
            <a:endParaRPr b="1"/>
          </a:p>
          <a:p>
            <a:pPr indent="0" lvl="0" marL="0" rtl="0" algn="l">
              <a:spcBef>
                <a:spcPts val="600"/>
              </a:spcBef>
              <a:spcAft>
                <a:spcPts val="0"/>
              </a:spcAft>
              <a:buNone/>
            </a:pPr>
            <a:r>
              <a:rPr b="1" lang="en-US"/>
              <a:t>3. Harada disease (VKH) HLA-DR4</a:t>
            </a:r>
            <a:endParaRPr b="1"/>
          </a:p>
          <a:p>
            <a:pPr indent="0" lvl="0" marL="0" rtl="0" algn="l">
              <a:spcBef>
                <a:spcPts val="600"/>
              </a:spcBef>
              <a:spcAft>
                <a:spcPts val="0"/>
              </a:spcAft>
              <a:buNone/>
            </a:pPr>
            <a:r>
              <a:rPr b="1" lang="en-US"/>
              <a:t>4. Multiple sclerosis HLA-B8</a:t>
            </a:r>
            <a:endParaRPr b="1"/>
          </a:p>
          <a:p>
            <a:pPr indent="0" lvl="0" marL="0" rtl="0" algn="l">
              <a:spcBef>
                <a:spcPts val="600"/>
              </a:spcBef>
              <a:spcAft>
                <a:spcPts val="0"/>
              </a:spcAft>
              <a:buSzPct val="100000"/>
              <a:buFont typeface="Arial"/>
              <a:buNone/>
            </a:pPr>
            <a:r>
              <a:t/>
            </a:r>
            <a:endParaRPr/>
          </a:p>
        </p:txBody>
      </p:sp>
      <p:pic>
        <p:nvPicPr>
          <p:cNvPr descr="RPf8image20010" id="191" name="Google Shape;191;p26"/>
          <p:cNvPicPr preferRelativeResize="0"/>
          <p:nvPr/>
        </p:nvPicPr>
        <p:blipFill rotWithShape="1">
          <a:blip r:embed="rId3">
            <a:alphaModFix/>
          </a:blip>
          <a:srcRect b="0" l="0" r="20132" t="0"/>
          <a:stretch/>
        </p:blipFill>
        <p:spPr>
          <a:xfrm>
            <a:off x="6161497" y="4533900"/>
            <a:ext cx="2951163" cy="2324100"/>
          </a:xfrm>
          <a:prstGeom prst="rect">
            <a:avLst/>
          </a:prstGeom>
          <a:noFill/>
          <a:ln>
            <a:noFill/>
          </a:ln>
        </p:spPr>
      </p:pic>
      <p:sp>
        <p:nvSpPr>
          <p:cNvPr id="192" name="Google Shape;192;p26"/>
          <p:cNvSpPr/>
          <p:nvPr/>
        </p:nvSpPr>
        <p:spPr>
          <a:xfrm>
            <a:off x="107950" y="333375"/>
            <a:ext cx="914400" cy="36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rgbClr val="FF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7"/>
          <p:cNvSpPr txBox="1"/>
          <p:nvPr>
            <p:ph type="title"/>
          </p:nvPr>
        </p:nvSpPr>
        <p:spPr>
          <a:xfrm>
            <a:off x="276100" y="-153988"/>
            <a:ext cx="3432300" cy="1295400"/>
          </a:xfrm>
          <a:prstGeom prst="rect">
            <a:avLst/>
          </a:prstGeom>
          <a:noFill/>
          <a:ln>
            <a:noFill/>
          </a:ln>
        </p:spPr>
        <p:txBody>
          <a:bodyPr anchorCtr="0" anchor="b" bIns="45700" lIns="91425" spcFirstLastPara="1" rIns="91425" wrap="square" tIns="45700">
            <a:normAutofit/>
          </a:bodyPr>
          <a:lstStyle/>
          <a:p>
            <a:pPr indent="-342900" lvl="0" marL="342900" rtl="0" algn="l">
              <a:spcBef>
                <a:spcPts val="0"/>
              </a:spcBef>
              <a:spcAft>
                <a:spcPts val="0"/>
              </a:spcAft>
              <a:buNone/>
            </a:pPr>
            <a:r>
              <a:rPr lang="en-US">
                <a:solidFill>
                  <a:srgbClr val="FF6600"/>
                </a:solidFill>
              </a:rPr>
              <a:t>Juvenile idiopathic</a:t>
            </a:r>
            <a:endParaRPr>
              <a:solidFill>
                <a:srgbClr val="FF6600"/>
              </a:solidFill>
            </a:endParaRPr>
          </a:p>
          <a:p>
            <a:pPr indent="-342900" lvl="0" marL="342900" rtl="0" algn="l">
              <a:spcBef>
                <a:spcPts val="0"/>
              </a:spcBef>
              <a:spcAft>
                <a:spcPts val="0"/>
              </a:spcAft>
              <a:buNone/>
            </a:pPr>
            <a:r>
              <a:rPr lang="en-US">
                <a:solidFill>
                  <a:srgbClr val="FF6600"/>
                </a:solidFill>
              </a:rPr>
              <a:t>arthritis JIA</a:t>
            </a:r>
            <a:endParaRPr>
              <a:solidFill>
                <a:srgbClr val="FF6600"/>
              </a:solidFill>
            </a:endParaRPr>
          </a:p>
          <a:p>
            <a:pPr indent="-342900" lvl="0" marL="342900" rtl="0" algn="l">
              <a:spcBef>
                <a:spcPts val="0"/>
              </a:spcBef>
              <a:spcAft>
                <a:spcPts val="0"/>
              </a:spcAft>
              <a:buNone/>
            </a:pPr>
            <a:r>
              <a:t/>
            </a:r>
            <a:endParaRPr>
              <a:solidFill>
                <a:srgbClr val="FF6600"/>
              </a:solidFill>
            </a:endParaRPr>
          </a:p>
        </p:txBody>
      </p:sp>
      <p:sp>
        <p:nvSpPr>
          <p:cNvPr id="198" name="Google Shape;198;p27"/>
          <p:cNvSpPr/>
          <p:nvPr/>
        </p:nvSpPr>
        <p:spPr>
          <a:xfrm>
            <a:off x="4572000" y="4508500"/>
            <a:ext cx="4049713" cy="29527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199" name="Google Shape;199;p27"/>
          <p:cNvPicPr preferRelativeResize="0"/>
          <p:nvPr>
            <p:ph idx="2" type="pic"/>
          </p:nvPr>
        </p:nvPicPr>
        <p:blipFill rotWithShape="1">
          <a:blip r:embed="rId3">
            <a:alphaModFix/>
          </a:blip>
          <a:srcRect b="-5480" l="0" r="0" t="-5480"/>
          <a:stretch/>
        </p:blipFill>
        <p:spPr>
          <a:xfrm>
            <a:off x="3708400" y="908050"/>
            <a:ext cx="5364163" cy="4464050"/>
          </a:xfrm>
          <a:prstGeom prst="rect">
            <a:avLst/>
          </a:prstGeom>
          <a:noFill/>
          <a:ln>
            <a:noFill/>
          </a:ln>
        </p:spPr>
      </p:pic>
      <p:sp>
        <p:nvSpPr>
          <p:cNvPr id="200" name="Google Shape;200;p27"/>
          <p:cNvSpPr txBox="1"/>
          <p:nvPr>
            <p:ph idx="1" type="body"/>
          </p:nvPr>
        </p:nvSpPr>
        <p:spPr>
          <a:xfrm>
            <a:off x="34924" y="764704"/>
            <a:ext cx="7993460" cy="6264349"/>
          </a:xfrm>
          <a:prstGeom prst="rect">
            <a:avLst/>
          </a:prstGeom>
          <a:noFill/>
          <a:ln>
            <a:noFill/>
          </a:ln>
        </p:spPr>
        <p:txBody>
          <a:bodyPr anchorCtr="0" anchor="t" bIns="45700" lIns="91425" spcFirstLastPara="1" rIns="91425" wrap="square" tIns="45700">
            <a:noAutofit/>
          </a:bodyPr>
          <a:lstStyle/>
          <a:p>
            <a:pPr indent="0" lvl="0" marL="0" rtl="0" algn="l">
              <a:spcBef>
                <a:spcPts val="600"/>
              </a:spcBef>
              <a:spcAft>
                <a:spcPts val="0"/>
              </a:spcAft>
              <a:buNone/>
            </a:pPr>
            <a:r>
              <a:rPr b="1" lang="en-US" sz="1300">
                <a:solidFill>
                  <a:srgbClr val="2E2224"/>
                </a:solidFill>
              </a:rPr>
              <a:t>Bilateral serofibrinous recurrent anterior uveitis</a:t>
            </a:r>
            <a:endParaRPr b="1" sz="1300">
              <a:solidFill>
                <a:srgbClr val="2E2224"/>
              </a:solidFill>
            </a:endParaRPr>
          </a:p>
          <a:p>
            <a:pPr indent="0" lvl="0" marL="0" rtl="0" algn="l">
              <a:spcBef>
                <a:spcPts val="600"/>
              </a:spcBef>
              <a:spcAft>
                <a:spcPts val="0"/>
              </a:spcAft>
              <a:buNone/>
            </a:pPr>
            <a:r>
              <a:rPr b="1" lang="en-US" sz="1300">
                <a:solidFill>
                  <a:srgbClr val="2E2224"/>
                </a:solidFill>
              </a:rPr>
              <a:t>Without inflammatory trias - eye white</a:t>
            </a:r>
            <a:endParaRPr b="1" sz="1300">
              <a:solidFill>
                <a:srgbClr val="2E2224"/>
              </a:solidFill>
            </a:endParaRPr>
          </a:p>
          <a:p>
            <a:pPr indent="0" lvl="0" marL="0" rtl="0" algn="l">
              <a:spcBef>
                <a:spcPts val="600"/>
              </a:spcBef>
              <a:spcAft>
                <a:spcPts val="0"/>
              </a:spcAft>
              <a:buNone/>
            </a:pPr>
            <a:r>
              <a:rPr b="1" lang="en-US" sz="1300">
                <a:solidFill>
                  <a:srgbClr val="2E2224"/>
                </a:solidFill>
              </a:rPr>
              <a:t>RF sero negative</a:t>
            </a:r>
            <a:endParaRPr b="1" sz="1300">
              <a:solidFill>
                <a:srgbClr val="2E2224"/>
              </a:solidFill>
            </a:endParaRPr>
          </a:p>
          <a:p>
            <a:pPr indent="0" lvl="0" marL="0" rtl="0" algn="l">
              <a:spcBef>
                <a:spcPts val="600"/>
              </a:spcBef>
              <a:spcAft>
                <a:spcPts val="0"/>
              </a:spcAft>
              <a:buNone/>
            </a:pPr>
            <a:r>
              <a:rPr b="1" lang="en-US" sz="1300">
                <a:solidFill>
                  <a:srgbClr val="2E2224"/>
                </a:solidFill>
              </a:rPr>
              <a:t>Complications:</a:t>
            </a:r>
            <a:endParaRPr b="1" sz="1300">
              <a:solidFill>
                <a:srgbClr val="2E2224"/>
              </a:solidFill>
            </a:endParaRPr>
          </a:p>
          <a:p>
            <a:pPr indent="0" lvl="0" marL="0" rtl="0" algn="l">
              <a:spcBef>
                <a:spcPts val="600"/>
              </a:spcBef>
              <a:spcAft>
                <a:spcPts val="0"/>
              </a:spcAft>
              <a:buNone/>
            </a:pPr>
            <a:r>
              <a:rPr b="1" lang="en-US" sz="1300">
                <a:solidFill>
                  <a:srgbClr val="2E2224"/>
                </a:solidFill>
              </a:rPr>
              <a:t>band degeneration, cataract and glaucoma (must measure IOP),</a:t>
            </a:r>
            <a:endParaRPr b="1" sz="1300">
              <a:solidFill>
                <a:srgbClr val="2E2224"/>
              </a:solidFill>
            </a:endParaRPr>
          </a:p>
          <a:p>
            <a:pPr indent="0" lvl="0" marL="0" rtl="0" algn="l">
              <a:spcBef>
                <a:spcPts val="600"/>
              </a:spcBef>
              <a:spcAft>
                <a:spcPts val="0"/>
              </a:spcAft>
              <a:buNone/>
            </a:pPr>
            <a:r>
              <a:rPr b="1" lang="en-US" sz="1300">
                <a:solidFill>
                  <a:srgbClr val="2E2224"/>
                </a:solidFill>
              </a:rPr>
              <a:t>  vitritis, papilledema, CME, hypotonia</a:t>
            </a:r>
            <a:endParaRPr b="1" sz="1300">
              <a:solidFill>
                <a:srgbClr val="2E2224"/>
              </a:solidFill>
            </a:endParaRPr>
          </a:p>
          <a:p>
            <a:pPr indent="0" lvl="0" marL="0" rtl="0" algn="l">
              <a:spcBef>
                <a:spcPts val="600"/>
              </a:spcBef>
              <a:spcAft>
                <a:spcPts val="0"/>
              </a:spcAft>
              <a:buNone/>
            </a:pPr>
            <a:r>
              <a:rPr b="1" lang="en-US" sz="1300">
                <a:solidFill>
                  <a:srgbClr val="2E2224"/>
                </a:solidFill>
              </a:rPr>
              <a:t>blindness: 50% glaucoma, 25% CEM, cyclic membranes 33%</a:t>
            </a:r>
            <a:endParaRPr b="1" sz="1300">
              <a:solidFill>
                <a:srgbClr val="2E2224"/>
              </a:solidFill>
            </a:endParaRPr>
          </a:p>
          <a:p>
            <a:pPr indent="0" lvl="0" marL="0" rtl="0" algn="l">
              <a:spcBef>
                <a:spcPts val="600"/>
              </a:spcBef>
              <a:spcAft>
                <a:spcPts val="0"/>
              </a:spcAft>
              <a:buNone/>
            </a:pPr>
            <a:r>
              <a:rPr b="1" lang="en-US" sz="1300">
                <a:solidFill>
                  <a:srgbClr val="2E2224"/>
                </a:solidFill>
              </a:rPr>
              <a:t>Declining trend on biological therapy</a:t>
            </a:r>
            <a:endParaRPr b="1" sz="1300">
              <a:solidFill>
                <a:srgbClr val="2E2224"/>
              </a:solidFill>
            </a:endParaRPr>
          </a:p>
          <a:p>
            <a:pPr indent="0" lvl="0" marL="0" rtl="0" algn="l">
              <a:spcBef>
                <a:spcPts val="600"/>
              </a:spcBef>
              <a:spcAft>
                <a:spcPts val="0"/>
              </a:spcAft>
              <a:buNone/>
            </a:pPr>
            <a:r>
              <a:rPr b="1" lang="en-US" sz="1300">
                <a:solidFill>
                  <a:srgbClr val="2E2224"/>
                </a:solidFill>
              </a:rPr>
              <a:t>Risk factors:</a:t>
            </a:r>
            <a:endParaRPr b="1" sz="1300">
              <a:solidFill>
                <a:srgbClr val="2E2224"/>
              </a:solidFill>
            </a:endParaRPr>
          </a:p>
          <a:p>
            <a:pPr indent="0" lvl="0" marL="0" rtl="0" algn="l">
              <a:spcBef>
                <a:spcPts val="600"/>
              </a:spcBef>
              <a:spcAft>
                <a:spcPts val="0"/>
              </a:spcAft>
              <a:buNone/>
            </a:pPr>
            <a:r>
              <a:rPr b="1" lang="en-US" sz="1300">
                <a:solidFill>
                  <a:srgbClr val="2E2224"/>
                </a:solidFill>
              </a:rPr>
              <a:t>1. Monoarticular forms (79%)</a:t>
            </a:r>
            <a:endParaRPr b="1" sz="1300">
              <a:solidFill>
                <a:srgbClr val="2E2224"/>
              </a:solidFill>
            </a:endParaRPr>
          </a:p>
          <a:p>
            <a:pPr indent="0" lvl="0" marL="0" rtl="0" algn="l">
              <a:spcBef>
                <a:spcPts val="600"/>
              </a:spcBef>
              <a:spcAft>
                <a:spcPts val="0"/>
              </a:spcAft>
              <a:buNone/>
            </a:pPr>
            <a:r>
              <a:rPr b="1" lang="en-US" sz="1300">
                <a:solidFill>
                  <a:srgbClr val="2E2224"/>
                </a:solidFill>
              </a:rPr>
              <a:t>2. Beginning before 7 years of age, (girls 3:1)</a:t>
            </a:r>
            <a:endParaRPr b="1" sz="1300">
              <a:solidFill>
                <a:srgbClr val="2E2224"/>
              </a:solidFill>
            </a:endParaRPr>
          </a:p>
          <a:p>
            <a:pPr indent="0" lvl="0" marL="0" rtl="0" algn="l">
              <a:spcBef>
                <a:spcPts val="600"/>
              </a:spcBef>
              <a:spcAft>
                <a:spcPts val="0"/>
              </a:spcAft>
              <a:buNone/>
            </a:pPr>
            <a:r>
              <a:rPr b="1" lang="en-US" sz="1300">
                <a:solidFill>
                  <a:srgbClr val="2E2224"/>
                </a:solidFill>
              </a:rPr>
              <a:t>3. ANA pos (90%)</a:t>
            </a:r>
            <a:endParaRPr b="1" sz="1300">
              <a:solidFill>
                <a:srgbClr val="2E2224"/>
              </a:solidFill>
            </a:endParaRPr>
          </a:p>
          <a:p>
            <a:pPr indent="0" lvl="0" marL="0" rtl="0" algn="l">
              <a:spcBef>
                <a:spcPts val="600"/>
              </a:spcBef>
              <a:spcAft>
                <a:spcPts val="0"/>
              </a:spcAft>
              <a:buNone/>
            </a:pPr>
            <a:r>
              <a:rPr b="1" lang="en-US" sz="1300">
                <a:solidFill>
                  <a:srgbClr val="2E2224"/>
                </a:solidFill>
              </a:rPr>
              <a:t>4. HLA DR 5 pos</a:t>
            </a:r>
            <a:endParaRPr b="1" sz="1300">
              <a:solidFill>
                <a:srgbClr val="2E2224"/>
              </a:solidFill>
            </a:endParaRPr>
          </a:p>
          <a:p>
            <a:pPr indent="0" lvl="0" marL="0" rtl="0" algn="l">
              <a:spcBef>
                <a:spcPts val="600"/>
              </a:spcBef>
              <a:spcAft>
                <a:spcPts val="0"/>
              </a:spcAft>
              <a:buNone/>
            </a:pPr>
            <a:r>
              <a:rPr b="1" lang="en-US" sz="1300">
                <a:solidFill>
                  <a:srgbClr val="2E2224"/>
                </a:solidFill>
              </a:rPr>
              <a:t>5. HLA B 27 pos (75% eye disease)</a:t>
            </a:r>
            <a:endParaRPr b="1" sz="1300">
              <a:solidFill>
                <a:srgbClr val="2E2224"/>
              </a:solidFill>
            </a:endParaRPr>
          </a:p>
          <a:p>
            <a:pPr indent="0" lvl="0" marL="0" rtl="0" algn="l">
              <a:spcBef>
                <a:spcPts val="600"/>
              </a:spcBef>
              <a:spcAft>
                <a:spcPts val="0"/>
              </a:spcAft>
              <a:buNone/>
            </a:pPr>
            <a:r>
              <a:rPr b="1" lang="en-US" sz="1300">
                <a:solidFill>
                  <a:srgbClr val="2E2224"/>
                </a:solidFill>
              </a:rPr>
              <a:t>  Factors of poor prognosis:</a:t>
            </a:r>
            <a:endParaRPr b="1" sz="1300">
              <a:solidFill>
                <a:srgbClr val="2E2224"/>
              </a:solidFill>
            </a:endParaRPr>
          </a:p>
          <a:p>
            <a:pPr indent="0" lvl="0" marL="0" rtl="0" algn="l">
              <a:spcBef>
                <a:spcPts val="600"/>
              </a:spcBef>
              <a:spcAft>
                <a:spcPts val="0"/>
              </a:spcAft>
              <a:buNone/>
            </a:pPr>
            <a:r>
              <a:rPr b="1" lang="en-US" sz="1300">
                <a:solidFill>
                  <a:srgbClr val="2E2224"/>
                </a:solidFill>
              </a:rPr>
              <a:t>  1. Short interval of uveitis and JIA</a:t>
            </a:r>
            <a:endParaRPr b="1" sz="1300">
              <a:solidFill>
                <a:srgbClr val="2E2224"/>
              </a:solidFill>
            </a:endParaRPr>
          </a:p>
          <a:p>
            <a:pPr indent="0" lvl="0" marL="0" rtl="0" algn="l">
              <a:spcBef>
                <a:spcPts val="600"/>
              </a:spcBef>
              <a:spcAft>
                <a:spcPts val="0"/>
              </a:spcAft>
              <a:buNone/>
            </a:pPr>
            <a:r>
              <a:rPr b="1" lang="en-US" sz="1300">
                <a:solidFill>
                  <a:srgbClr val="2E2224"/>
                </a:solidFill>
              </a:rPr>
              <a:t>2. Last synechiae</a:t>
            </a:r>
            <a:endParaRPr b="1" sz="1300">
              <a:solidFill>
                <a:srgbClr val="2E2224"/>
              </a:solidFill>
            </a:endParaRPr>
          </a:p>
          <a:p>
            <a:pPr indent="0" lvl="0" marL="0" rtl="0" algn="l">
              <a:spcBef>
                <a:spcPts val="600"/>
              </a:spcBef>
              <a:spcAft>
                <a:spcPts val="0"/>
              </a:spcAft>
              <a:buNone/>
            </a:pPr>
            <a:r>
              <a:rPr b="1" lang="en-US" sz="1300">
                <a:solidFill>
                  <a:srgbClr val="2E2224"/>
                </a:solidFill>
              </a:rPr>
              <a:t>3. Severe uveitis at the first examination</a:t>
            </a:r>
            <a:endParaRPr b="1" sz="1300">
              <a:solidFill>
                <a:srgbClr val="2E2224"/>
              </a:solidFill>
            </a:endParaRPr>
          </a:p>
          <a:p>
            <a:pPr indent="0" lvl="0" marL="0" rtl="0" algn="l">
              <a:spcBef>
                <a:spcPts val="600"/>
              </a:spcBef>
              <a:spcAft>
                <a:spcPts val="0"/>
              </a:spcAft>
              <a:buNone/>
            </a:pPr>
            <a:r>
              <a:rPr b="1" lang="en-US" sz="1300">
                <a:solidFill>
                  <a:srgbClr val="2E2224"/>
                </a:solidFill>
              </a:rPr>
              <a:t>4. Uveitis as an initial manifestation of JIA</a:t>
            </a:r>
            <a:endParaRPr b="1" sz="1300">
              <a:solidFill>
                <a:srgbClr val="2E2224"/>
              </a:solidFill>
            </a:endParaRPr>
          </a:p>
          <a:p>
            <a:pPr indent="0" lvl="0" marL="0" rtl="0" algn="l">
              <a:spcBef>
                <a:spcPts val="600"/>
              </a:spcBef>
              <a:spcAft>
                <a:spcPts val="0"/>
              </a:spcAft>
              <a:buNone/>
            </a:pPr>
            <a:r>
              <a:rPr b="1" lang="en-US" sz="1300">
                <a:solidFill>
                  <a:srgbClr val="2E2224"/>
                </a:solidFill>
              </a:rPr>
              <a:t>5. Children with uveitis before arthritis are an independent prognostic factor of poor outcome</a:t>
            </a:r>
            <a:endParaRPr b="1" sz="1300">
              <a:solidFill>
                <a:srgbClr val="2E2224"/>
              </a:solidFill>
            </a:endParaRPr>
          </a:p>
          <a:p>
            <a:pPr indent="0" lvl="0" marL="0" rtl="0" algn="l">
              <a:spcBef>
                <a:spcPts val="600"/>
              </a:spcBef>
              <a:spcAft>
                <a:spcPts val="0"/>
              </a:spcAft>
              <a:buNone/>
            </a:pPr>
            <a:r>
              <a:rPr b="1" lang="en-US" sz="1300">
                <a:solidFill>
                  <a:srgbClr val="2E2224"/>
                </a:solidFill>
              </a:rPr>
              <a:t>Therapy:</a:t>
            </a:r>
            <a:endParaRPr b="1" sz="1300">
              <a:solidFill>
                <a:srgbClr val="2E2224"/>
              </a:solidFill>
            </a:endParaRPr>
          </a:p>
          <a:p>
            <a:pPr indent="0" lvl="0" marL="0" rtl="0" algn="l">
              <a:spcBef>
                <a:spcPts val="600"/>
              </a:spcBef>
              <a:spcAft>
                <a:spcPts val="0"/>
              </a:spcAft>
              <a:buNone/>
            </a:pPr>
            <a:r>
              <a:rPr b="1" lang="en-US" sz="1300">
                <a:solidFill>
                  <a:srgbClr val="2E2224"/>
                </a:solidFill>
              </a:rPr>
              <a:t>MTH reduces relapse by 93%, BIOLOGICAL THERAPY IS THE STANDARD for refractory cases</a:t>
            </a:r>
            <a:endParaRPr b="1" sz="1300">
              <a:solidFill>
                <a:srgbClr val="2E2224"/>
              </a:solidFill>
            </a:endParaRPr>
          </a:p>
          <a:p>
            <a:pPr indent="0" lvl="0" marL="0" rtl="0" algn="l">
              <a:spcBef>
                <a:spcPts val="600"/>
              </a:spcBef>
              <a:spcAft>
                <a:spcPts val="0"/>
              </a:spcAft>
              <a:buSzPts val="1300"/>
              <a:buNone/>
            </a:pPr>
            <a:r>
              <a:t/>
            </a:r>
            <a:endParaRPr b="1" sz="1300">
              <a:solidFill>
                <a:srgbClr val="2E2224"/>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id="205" name="Google Shape;205;p28"/>
          <p:cNvPicPr preferRelativeResize="0"/>
          <p:nvPr>
            <p:ph idx="2" type="pic"/>
          </p:nvPr>
        </p:nvPicPr>
        <p:blipFill rotWithShape="1">
          <a:blip r:embed="rId3">
            <a:alphaModFix/>
          </a:blip>
          <a:srcRect b="986" l="-4893" r="-7082" t="-4604"/>
          <a:stretch/>
        </p:blipFill>
        <p:spPr>
          <a:xfrm>
            <a:off x="3562350" y="-171450"/>
            <a:ext cx="5581650" cy="4267200"/>
          </a:xfrm>
          <a:prstGeom prst="rect">
            <a:avLst/>
          </a:prstGeom>
          <a:noFill/>
          <a:ln>
            <a:noFill/>
          </a:ln>
        </p:spPr>
      </p:pic>
      <p:sp>
        <p:nvSpPr>
          <p:cNvPr id="206" name="Google Shape;206;p28"/>
          <p:cNvSpPr txBox="1"/>
          <p:nvPr>
            <p:ph type="title"/>
          </p:nvPr>
        </p:nvSpPr>
        <p:spPr>
          <a:xfrm>
            <a:off x="107504" y="-243408"/>
            <a:ext cx="3287713" cy="1295400"/>
          </a:xfrm>
          <a:prstGeom prst="rect">
            <a:avLst/>
          </a:prstGeom>
          <a:noFill/>
          <a:ln>
            <a:noFill/>
          </a:ln>
        </p:spPr>
        <p:txBody>
          <a:bodyPr anchorCtr="0" anchor="b" bIns="45700" lIns="91425" spcFirstLastPara="1" rIns="91425" wrap="square" tIns="45700">
            <a:normAutofit/>
          </a:bodyPr>
          <a:lstStyle/>
          <a:p>
            <a:pPr indent="0" lvl="0" marL="0" rtl="0" algn="ctr">
              <a:spcBef>
                <a:spcPts val="0"/>
              </a:spcBef>
              <a:spcAft>
                <a:spcPts val="0"/>
              </a:spcAft>
              <a:buNone/>
            </a:pPr>
            <a:r>
              <a:rPr b="1" lang="en-US">
                <a:solidFill>
                  <a:srgbClr val="FF0000"/>
                </a:solidFill>
              </a:rPr>
              <a:t>Vogt</a:t>
            </a:r>
            <a:r>
              <a:rPr b="1" lang="en-US">
                <a:solidFill>
                  <a:srgbClr val="FF0000"/>
                </a:solidFill>
                <a:latin typeface="Candara"/>
                <a:ea typeface="Candara"/>
                <a:cs typeface="Candara"/>
                <a:sym typeface="Candara"/>
              </a:rPr>
              <a:t>–Koyanagi–Harada (VKH)</a:t>
            </a:r>
            <a:endParaRPr b="1">
              <a:solidFill>
                <a:srgbClr val="FF0000"/>
              </a:solidFill>
              <a:latin typeface="Candara"/>
              <a:ea typeface="Candara"/>
              <a:cs typeface="Candara"/>
              <a:sym typeface="Candara"/>
            </a:endParaRPr>
          </a:p>
        </p:txBody>
      </p:sp>
      <p:sp>
        <p:nvSpPr>
          <p:cNvPr id="207" name="Google Shape;207;p28"/>
          <p:cNvSpPr txBox="1"/>
          <p:nvPr>
            <p:ph idx="1" type="body"/>
          </p:nvPr>
        </p:nvSpPr>
        <p:spPr>
          <a:xfrm>
            <a:off x="35496" y="1196752"/>
            <a:ext cx="3360737" cy="5321300"/>
          </a:xfrm>
          <a:prstGeom prst="rect">
            <a:avLst/>
          </a:prstGeom>
          <a:noFill/>
          <a:ln>
            <a:noFill/>
          </a:ln>
        </p:spPr>
        <p:txBody>
          <a:bodyPr anchorCtr="0" anchor="t" bIns="45700" lIns="91425" spcFirstLastPara="1" rIns="91425" wrap="square" tIns="45700">
            <a:normAutofit fontScale="92500" lnSpcReduction="20000"/>
          </a:bodyPr>
          <a:lstStyle/>
          <a:p>
            <a:pPr indent="1587" lvl="0" marL="171450" rtl="0" algn="l">
              <a:spcBef>
                <a:spcPts val="600"/>
              </a:spcBef>
              <a:spcAft>
                <a:spcPts val="0"/>
              </a:spcAft>
              <a:buNone/>
            </a:pPr>
            <a:r>
              <a:rPr lang="en-US" sz="1600"/>
              <a:t>Multisystem disease with</a:t>
            </a:r>
            <a:endParaRPr sz="1600"/>
          </a:p>
          <a:p>
            <a:pPr indent="1587" lvl="0" marL="171450" rtl="0" algn="l">
              <a:spcBef>
                <a:spcPts val="600"/>
              </a:spcBef>
              <a:spcAft>
                <a:spcPts val="0"/>
              </a:spcAft>
              <a:buNone/>
            </a:pPr>
            <a:r>
              <a:rPr lang="en-US" sz="1600"/>
              <a:t>1. Neurological signs that precede ophthalmological ones after the febrile period and neurological symptoms</a:t>
            </a:r>
            <a:endParaRPr sz="1600"/>
          </a:p>
          <a:p>
            <a:pPr indent="1587" lvl="0" marL="171450" rtl="0" algn="l">
              <a:spcBef>
                <a:spcPts val="600"/>
              </a:spcBef>
              <a:spcAft>
                <a:spcPts val="0"/>
              </a:spcAft>
              <a:buNone/>
            </a:pPr>
            <a:r>
              <a:rPr lang="en-US" sz="1600"/>
              <a:t>2. Audiological signs</a:t>
            </a:r>
            <a:endParaRPr sz="1600"/>
          </a:p>
          <a:p>
            <a:pPr indent="1587" lvl="0" marL="171450" rtl="0" algn="l">
              <a:spcBef>
                <a:spcPts val="600"/>
              </a:spcBef>
              <a:spcAft>
                <a:spcPts val="0"/>
              </a:spcAft>
              <a:buNone/>
            </a:pPr>
            <a:r>
              <a:rPr lang="en-US" sz="1600"/>
              <a:t>3. Changes in the skin and appendages</a:t>
            </a:r>
            <a:endParaRPr sz="1600"/>
          </a:p>
          <a:p>
            <a:pPr indent="1587" lvl="0" marL="171450" rtl="0" algn="l">
              <a:spcBef>
                <a:spcPts val="600"/>
              </a:spcBef>
              <a:spcAft>
                <a:spcPts val="0"/>
              </a:spcAft>
              <a:buNone/>
            </a:pPr>
            <a:r>
              <a:rPr lang="en-US" sz="1600"/>
              <a:t>Viruses damage melanocytes &gt;AIB is triggered</a:t>
            </a:r>
            <a:endParaRPr sz="1600"/>
          </a:p>
          <a:p>
            <a:pPr indent="1587" lvl="0" marL="171450" rtl="0" algn="l">
              <a:spcBef>
                <a:spcPts val="600"/>
              </a:spcBef>
              <a:spcAft>
                <a:spcPts val="0"/>
              </a:spcAft>
              <a:buNone/>
            </a:pPr>
            <a:r>
              <a:rPr lang="en-US" sz="1600"/>
              <a:t>Phases of the disease: prodromal flu-like, acute, convalescent and chronic relapsing</a:t>
            </a:r>
            <a:endParaRPr sz="1600"/>
          </a:p>
          <a:p>
            <a:pPr indent="1587" lvl="0" marL="171450" rtl="0" algn="l">
              <a:spcBef>
                <a:spcPts val="600"/>
              </a:spcBef>
              <a:spcAft>
                <a:spcPts val="0"/>
              </a:spcAft>
              <a:buNone/>
            </a:pPr>
            <a:r>
              <a:rPr lang="en-US" sz="1600"/>
              <a:t>  Ophthalmological changes:</a:t>
            </a:r>
            <a:endParaRPr sz="1600"/>
          </a:p>
          <a:p>
            <a:pPr indent="1587" lvl="0" marL="171450" rtl="0" algn="l">
              <a:spcBef>
                <a:spcPts val="600"/>
              </a:spcBef>
              <a:spcAft>
                <a:spcPts val="0"/>
              </a:spcAft>
              <a:buNone/>
            </a:pPr>
            <a:r>
              <a:rPr lang="en-US" sz="1600"/>
              <a:t>  1. bilateral granulomatous panuveitis</a:t>
            </a:r>
            <a:endParaRPr sz="1600"/>
          </a:p>
          <a:p>
            <a:pPr indent="1587" lvl="0" marL="171450" rtl="0" algn="l">
              <a:spcBef>
                <a:spcPts val="600"/>
              </a:spcBef>
              <a:spcAft>
                <a:spcPts val="0"/>
              </a:spcAft>
              <a:buNone/>
            </a:pPr>
            <a:r>
              <a:rPr lang="en-US" sz="1600"/>
              <a:t>2. </a:t>
            </a:r>
            <a:r>
              <a:rPr lang="en-US"/>
              <a:t>Vogt</a:t>
            </a:r>
            <a:r>
              <a:rPr lang="en-US" sz="1600"/>
              <a:t> - Koyanagi - anterior uveitis</a:t>
            </a:r>
            <a:endParaRPr sz="1600"/>
          </a:p>
          <a:p>
            <a:pPr indent="1587" lvl="0" marL="171450" rtl="0" algn="l">
              <a:spcBef>
                <a:spcPts val="600"/>
              </a:spcBef>
              <a:spcAft>
                <a:spcPts val="0"/>
              </a:spcAft>
              <a:buNone/>
            </a:pPr>
            <a:r>
              <a:rPr lang="en-US" sz="1600"/>
              <a:t>3. Harada - posterior uveitis</a:t>
            </a:r>
            <a:endParaRPr sz="1600"/>
          </a:p>
          <a:p>
            <a:pPr indent="1587" lvl="0" marL="171450" rtl="0" algn="l">
              <a:spcBef>
                <a:spcPts val="600"/>
              </a:spcBef>
              <a:spcAft>
                <a:spcPts val="0"/>
              </a:spcAft>
              <a:buNone/>
            </a:pPr>
            <a:r>
              <a:rPr lang="en-US" sz="1600"/>
              <a:t>  - papilledema</a:t>
            </a:r>
            <a:endParaRPr sz="1600"/>
          </a:p>
          <a:p>
            <a:pPr indent="1587" lvl="0" marL="171450" rtl="0" algn="l">
              <a:spcBef>
                <a:spcPts val="600"/>
              </a:spcBef>
              <a:spcAft>
                <a:spcPts val="0"/>
              </a:spcAft>
              <a:buNone/>
            </a:pPr>
            <a:r>
              <a:rPr lang="en-US" sz="1600"/>
              <a:t>  - multifocal ablation of the sensory retina</a:t>
            </a:r>
            <a:endParaRPr sz="1600"/>
          </a:p>
          <a:p>
            <a:pPr indent="1587" lvl="0" marL="171450" rtl="0" algn="l">
              <a:spcBef>
                <a:spcPts val="600"/>
              </a:spcBef>
              <a:spcAft>
                <a:spcPts val="0"/>
              </a:spcAft>
              <a:buNone/>
            </a:pPr>
            <a:r>
              <a:rPr lang="en-US" sz="1600"/>
              <a:t>  - small folds that spread radially from the macula</a:t>
            </a:r>
            <a:endParaRPr sz="1600"/>
          </a:p>
          <a:p>
            <a:pPr indent="1587" lvl="1" marL="171450" rtl="0" algn="l">
              <a:spcBef>
                <a:spcPts val="600"/>
              </a:spcBef>
              <a:spcAft>
                <a:spcPts val="0"/>
              </a:spcAft>
              <a:buSzPct val="125000"/>
              <a:buNone/>
            </a:pPr>
            <a:r>
              <a:t/>
            </a:r>
            <a:endParaRPr sz="1600"/>
          </a:p>
        </p:txBody>
      </p:sp>
      <p:sp>
        <p:nvSpPr>
          <p:cNvPr id="208" name="Google Shape;208;p28"/>
          <p:cNvSpPr/>
          <p:nvPr/>
        </p:nvSpPr>
        <p:spPr>
          <a:xfrm>
            <a:off x="4613275" y="3413125"/>
            <a:ext cx="4530725" cy="3429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09" name="Google Shape;209;p28"/>
          <p:cNvPicPr preferRelativeResize="0"/>
          <p:nvPr/>
        </p:nvPicPr>
        <p:blipFill rotWithShape="1">
          <a:blip r:embed="rId4">
            <a:alphaModFix/>
          </a:blip>
          <a:srcRect b="0" l="-2900" r="-1" t="0"/>
          <a:stretch/>
        </p:blipFill>
        <p:spPr>
          <a:xfrm>
            <a:off x="3757012" y="3960068"/>
            <a:ext cx="4991452" cy="2781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9"/>
          <p:cNvSpPr txBox="1"/>
          <p:nvPr>
            <p:ph type="title"/>
          </p:nvPr>
        </p:nvSpPr>
        <p:spPr>
          <a:xfrm>
            <a:off x="276225" y="228600"/>
            <a:ext cx="2835275" cy="1298575"/>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solidFill>
                  <a:srgbClr val="FF0000"/>
                </a:solidFill>
              </a:rPr>
              <a:t>Multiple sclerosis (MS)</a:t>
            </a:r>
            <a:endParaRPr>
              <a:solidFill>
                <a:srgbClr val="FF0000"/>
              </a:solidFill>
              <a:latin typeface="Candara"/>
              <a:ea typeface="Candara"/>
              <a:cs typeface="Candara"/>
              <a:sym typeface="Candara"/>
            </a:endParaRPr>
          </a:p>
        </p:txBody>
      </p:sp>
      <p:pic>
        <p:nvPicPr>
          <p:cNvPr id="215" name="Google Shape;215;p29"/>
          <p:cNvPicPr preferRelativeResize="0"/>
          <p:nvPr>
            <p:ph idx="1" type="body"/>
          </p:nvPr>
        </p:nvPicPr>
        <p:blipFill rotWithShape="1">
          <a:blip r:embed="rId3">
            <a:alphaModFix/>
          </a:blip>
          <a:srcRect b="0" l="2946" r="2946" t="0"/>
          <a:stretch/>
        </p:blipFill>
        <p:spPr>
          <a:xfrm>
            <a:off x="3419475" y="266700"/>
            <a:ext cx="2808288" cy="3162300"/>
          </a:xfrm>
          <a:prstGeom prst="rect">
            <a:avLst/>
          </a:prstGeom>
          <a:noFill/>
          <a:ln>
            <a:noFill/>
          </a:ln>
        </p:spPr>
      </p:pic>
      <p:sp>
        <p:nvSpPr>
          <p:cNvPr id="216" name="Google Shape;216;p29"/>
          <p:cNvSpPr txBox="1"/>
          <p:nvPr>
            <p:ph idx="2" type="body"/>
          </p:nvPr>
        </p:nvSpPr>
        <p:spPr>
          <a:xfrm>
            <a:off x="276225" y="1539875"/>
            <a:ext cx="3000375" cy="5634038"/>
          </a:xfrm>
          <a:prstGeom prst="rect">
            <a:avLst/>
          </a:prstGeom>
          <a:noFill/>
          <a:ln>
            <a:noFill/>
          </a:ln>
        </p:spPr>
        <p:txBody>
          <a:bodyPr anchorCtr="0" anchor="t" bIns="45700" lIns="91425" spcFirstLastPara="1" rIns="91425" wrap="square" tIns="45700">
            <a:normAutofit lnSpcReduction="10000"/>
          </a:bodyPr>
          <a:lstStyle/>
          <a:p>
            <a:pPr indent="0" lvl="0" marL="171450" rtl="0" algn="l">
              <a:spcBef>
                <a:spcPts val="600"/>
              </a:spcBef>
              <a:spcAft>
                <a:spcPts val="0"/>
              </a:spcAft>
              <a:buNone/>
            </a:pPr>
            <a:r>
              <a:rPr lang="en-US" sz="1600">
                <a:solidFill>
                  <a:schemeClr val="lt2"/>
                </a:solidFill>
              </a:rPr>
              <a:t>Eye manifestations</a:t>
            </a:r>
            <a:endParaRPr sz="1600">
              <a:solidFill>
                <a:schemeClr val="lt2"/>
              </a:solidFill>
            </a:endParaRPr>
          </a:p>
          <a:p>
            <a:pPr indent="0" lvl="0" marL="171450" rtl="0" algn="l">
              <a:spcBef>
                <a:spcPts val="600"/>
              </a:spcBef>
              <a:spcAft>
                <a:spcPts val="0"/>
              </a:spcAft>
              <a:buNone/>
            </a:pPr>
            <a:r>
              <a:rPr lang="en-US" sz="1600">
                <a:solidFill>
                  <a:schemeClr val="lt2"/>
                </a:solidFill>
              </a:rPr>
              <a:t>Retrobulbar neuritis (VEP: prolonged latency, reduced amplitude, KVP - reduced diffuse sensitivity, scotomas: paracentral)</a:t>
            </a:r>
            <a:endParaRPr sz="1600">
              <a:solidFill>
                <a:schemeClr val="lt2"/>
              </a:solidFill>
            </a:endParaRPr>
          </a:p>
          <a:p>
            <a:pPr indent="0" lvl="0" marL="171450" rtl="0" algn="l">
              <a:spcBef>
                <a:spcPts val="600"/>
              </a:spcBef>
              <a:spcAft>
                <a:spcPts val="0"/>
              </a:spcAft>
              <a:buNone/>
            </a:pPr>
            <a:r>
              <a:rPr lang="en-US" sz="1600">
                <a:solidFill>
                  <a:schemeClr val="lt2"/>
                </a:solidFill>
              </a:rPr>
              <a:t>Bulbomotor paresis and paralysis</a:t>
            </a:r>
            <a:endParaRPr sz="1600">
              <a:solidFill>
                <a:schemeClr val="lt2"/>
              </a:solidFill>
            </a:endParaRPr>
          </a:p>
          <a:p>
            <a:pPr indent="0" lvl="0" marL="171450" rtl="0" algn="l">
              <a:spcBef>
                <a:spcPts val="600"/>
              </a:spcBef>
              <a:spcAft>
                <a:spcPts val="0"/>
              </a:spcAft>
              <a:buNone/>
            </a:pPr>
            <a:r>
              <a:rPr lang="en-US" sz="1600">
                <a:solidFill>
                  <a:schemeClr val="lt2"/>
                </a:solidFill>
              </a:rPr>
              <a:t>Periphlebitis, ie retinal vasculitis</a:t>
            </a:r>
            <a:endParaRPr sz="1600">
              <a:solidFill>
                <a:schemeClr val="lt2"/>
              </a:solidFill>
            </a:endParaRPr>
          </a:p>
          <a:p>
            <a:pPr indent="0" lvl="0" marL="171450" rtl="0" algn="l">
              <a:spcBef>
                <a:spcPts val="600"/>
              </a:spcBef>
              <a:spcAft>
                <a:spcPts val="0"/>
              </a:spcAft>
              <a:buNone/>
            </a:pPr>
            <a:r>
              <a:rPr lang="en-US" sz="1600">
                <a:solidFill>
                  <a:schemeClr val="lt2"/>
                </a:solidFill>
              </a:rPr>
              <a:t>Uveitis - anterior serofibrinous and intermediate</a:t>
            </a:r>
            <a:endParaRPr sz="1600">
              <a:solidFill>
                <a:schemeClr val="lt2"/>
              </a:solidFill>
            </a:endParaRPr>
          </a:p>
          <a:p>
            <a:pPr indent="0" lvl="0" marL="171450" rtl="0" algn="l">
              <a:spcBef>
                <a:spcPts val="600"/>
              </a:spcBef>
              <a:spcAft>
                <a:spcPts val="0"/>
              </a:spcAft>
              <a:buNone/>
            </a:pPr>
            <a:r>
              <a:rPr lang="en-US" sz="1600">
                <a:solidFill>
                  <a:schemeClr val="lt2"/>
                </a:solidFill>
              </a:rPr>
              <a:t>Complications: secondary glaucoma, cataracts, papilla atrophy</a:t>
            </a:r>
            <a:endParaRPr sz="1600">
              <a:solidFill>
                <a:schemeClr val="lt2"/>
              </a:solidFill>
            </a:endParaRPr>
          </a:p>
          <a:p>
            <a:pPr indent="0" lvl="0" marL="171450" rtl="0" algn="l">
              <a:spcBef>
                <a:spcPts val="600"/>
              </a:spcBef>
              <a:spcAft>
                <a:spcPts val="0"/>
              </a:spcAft>
              <a:buNone/>
            </a:pPr>
            <a:r>
              <a:rPr lang="en-US" sz="1600">
                <a:solidFill>
                  <a:schemeClr val="lt2"/>
                </a:solidFill>
              </a:rPr>
              <a:t>The virus damages myelin and leads to AIB - "plaque" demyelination of the nerve fibers of the white matter, spinal cord and optic nerve.</a:t>
            </a:r>
            <a:endParaRPr sz="1600">
              <a:solidFill>
                <a:schemeClr val="lt2"/>
              </a:solidFill>
            </a:endParaRPr>
          </a:p>
          <a:p>
            <a:pPr indent="0" lvl="1" marL="171450" rtl="0" algn="l">
              <a:spcBef>
                <a:spcPts val="600"/>
              </a:spcBef>
              <a:spcAft>
                <a:spcPts val="0"/>
              </a:spcAft>
              <a:buSzPts val="1200"/>
              <a:buNone/>
            </a:pPr>
            <a:r>
              <a:t/>
            </a:r>
            <a:endParaRPr sz="1600">
              <a:solidFill>
                <a:schemeClr val="lt2"/>
              </a:solidFill>
            </a:endParaRPr>
          </a:p>
          <a:p>
            <a:pPr indent="0" lvl="1" marL="457200" rtl="0" algn="l">
              <a:spcBef>
                <a:spcPts val="600"/>
              </a:spcBef>
              <a:spcAft>
                <a:spcPts val="0"/>
              </a:spcAft>
              <a:buSzPts val="1200"/>
              <a:buNone/>
            </a:pPr>
            <a:r>
              <a:t/>
            </a:r>
            <a:endParaRPr/>
          </a:p>
        </p:txBody>
      </p:sp>
      <p:pic>
        <p:nvPicPr>
          <p:cNvPr id="217" name="Google Shape;217;p29"/>
          <p:cNvPicPr preferRelativeResize="0"/>
          <p:nvPr/>
        </p:nvPicPr>
        <p:blipFill rotWithShape="1">
          <a:blip r:embed="rId4">
            <a:alphaModFix/>
          </a:blip>
          <a:srcRect b="0" l="0" r="0" t="0"/>
          <a:stretch/>
        </p:blipFill>
        <p:spPr>
          <a:xfrm>
            <a:off x="6240463" y="660400"/>
            <a:ext cx="2903537" cy="2408238"/>
          </a:xfrm>
          <a:prstGeom prst="rect">
            <a:avLst/>
          </a:prstGeom>
          <a:noFill/>
          <a:ln>
            <a:noFill/>
          </a:ln>
        </p:spPr>
      </p:pic>
      <p:pic>
        <p:nvPicPr>
          <p:cNvPr id="218" name="Google Shape;218;p29"/>
          <p:cNvPicPr preferRelativeResize="0"/>
          <p:nvPr/>
        </p:nvPicPr>
        <p:blipFill rotWithShape="1">
          <a:blip r:embed="rId5">
            <a:alphaModFix/>
          </a:blip>
          <a:srcRect b="0" l="0" r="0" t="0"/>
          <a:stretch/>
        </p:blipFill>
        <p:spPr>
          <a:xfrm>
            <a:off x="4716463" y="3500438"/>
            <a:ext cx="2976562" cy="317023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0"/>
          <p:cNvSpPr txBox="1"/>
          <p:nvPr>
            <p:ph type="title"/>
          </p:nvPr>
        </p:nvSpPr>
        <p:spPr>
          <a:xfrm>
            <a:off x="228922" y="-27384"/>
            <a:ext cx="8591550" cy="10668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200"/>
              <a:t>Clinical manifestations of systemic vasculitis in the eye</a:t>
            </a:r>
            <a:endParaRPr sz="3200"/>
          </a:p>
        </p:txBody>
      </p:sp>
      <p:sp>
        <p:nvSpPr>
          <p:cNvPr id="224" name="Google Shape;224;p30"/>
          <p:cNvSpPr txBox="1"/>
          <p:nvPr>
            <p:ph idx="1" type="body"/>
          </p:nvPr>
        </p:nvSpPr>
        <p:spPr>
          <a:xfrm>
            <a:off x="274638" y="1154113"/>
            <a:ext cx="8594725" cy="5730875"/>
          </a:xfrm>
          <a:prstGeom prst="rect">
            <a:avLst/>
          </a:prstGeom>
          <a:noFill/>
          <a:ln>
            <a:noFill/>
          </a:ln>
        </p:spPr>
        <p:txBody>
          <a:bodyPr anchorCtr="0" anchor="t" bIns="45700" lIns="91425" spcFirstLastPara="1" rIns="91425" wrap="square" tIns="45700">
            <a:normAutofit fontScale="77500" lnSpcReduction="20000"/>
          </a:bodyPr>
          <a:lstStyle/>
          <a:p>
            <a:pPr indent="-168275" lvl="0" marL="456501" rtl="0" algn="l">
              <a:spcBef>
                <a:spcPts val="600"/>
              </a:spcBef>
              <a:spcAft>
                <a:spcPts val="0"/>
              </a:spcAft>
              <a:buNone/>
            </a:pPr>
            <a:r>
              <a:rPr b="1" lang="en-US" sz="2200"/>
              <a:t>Primary</a:t>
            </a:r>
            <a:endParaRPr b="1" sz="2200"/>
          </a:p>
          <a:p>
            <a:pPr indent="-168275" lvl="0" marL="456501" rtl="0" algn="l">
              <a:spcBef>
                <a:spcPts val="600"/>
              </a:spcBef>
              <a:spcAft>
                <a:spcPts val="0"/>
              </a:spcAft>
              <a:buNone/>
            </a:pPr>
            <a:r>
              <a:rPr lang="en-US" sz="2200"/>
              <a:t>Inflammation of the larger blood vessels:</a:t>
            </a:r>
            <a:endParaRPr sz="2200"/>
          </a:p>
          <a:p>
            <a:pPr indent="-168275" lvl="0" marL="456501" rtl="0" algn="l">
              <a:spcBef>
                <a:spcPts val="600"/>
              </a:spcBef>
              <a:spcAft>
                <a:spcPts val="0"/>
              </a:spcAft>
              <a:buNone/>
            </a:pPr>
            <a:r>
              <a:rPr lang="en-US" sz="2200"/>
              <a:t>gigantocellular arteritis (M. Horton)</a:t>
            </a:r>
            <a:endParaRPr sz="2200"/>
          </a:p>
          <a:p>
            <a:pPr indent="-168275" lvl="0" marL="456501" rtl="0" algn="l">
              <a:spcBef>
                <a:spcPts val="600"/>
              </a:spcBef>
              <a:spcAft>
                <a:spcPts val="0"/>
              </a:spcAft>
              <a:buNone/>
            </a:pPr>
            <a:r>
              <a:rPr lang="en-US" sz="2200"/>
              <a:t>Takayashu arteritis</a:t>
            </a:r>
            <a:endParaRPr sz="2200"/>
          </a:p>
          <a:p>
            <a:pPr indent="-168275" lvl="0" marL="456501" rtl="0" algn="l">
              <a:spcBef>
                <a:spcPts val="600"/>
              </a:spcBef>
              <a:spcAft>
                <a:spcPts val="0"/>
              </a:spcAft>
              <a:buNone/>
            </a:pPr>
            <a:r>
              <a:rPr b="1" lang="en-US" sz="2200"/>
              <a:t>Inflammation of the middle blood vessels:</a:t>
            </a:r>
            <a:endParaRPr b="1" sz="2200"/>
          </a:p>
          <a:p>
            <a:pPr indent="-168275" lvl="0" marL="456501" rtl="0" algn="l">
              <a:spcBef>
                <a:spcPts val="600"/>
              </a:spcBef>
              <a:spcAft>
                <a:spcPts val="0"/>
              </a:spcAft>
              <a:buNone/>
            </a:pPr>
            <a:r>
              <a:rPr lang="en-US" sz="2200"/>
              <a:t>polyarteritis nodosa (PN),</a:t>
            </a:r>
            <a:endParaRPr sz="2200"/>
          </a:p>
          <a:p>
            <a:pPr indent="-168275" lvl="0" marL="456501" rtl="0" algn="l">
              <a:spcBef>
                <a:spcPts val="600"/>
              </a:spcBef>
              <a:spcAft>
                <a:spcPts val="0"/>
              </a:spcAft>
              <a:buNone/>
            </a:pPr>
            <a:r>
              <a:rPr lang="en-US" sz="2200"/>
              <a:t>  Kawasaki arteritis</a:t>
            </a:r>
            <a:endParaRPr sz="2200"/>
          </a:p>
          <a:p>
            <a:pPr indent="-168275" lvl="0" marL="456501" rtl="0" algn="l">
              <a:spcBef>
                <a:spcPts val="600"/>
              </a:spcBef>
              <a:spcAft>
                <a:spcPts val="0"/>
              </a:spcAft>
              <a:buNone/>
            </a:pPr>
            <a:r>
              <a:rPr b="1" lang="en-US" sz="2200"/>
              <a:t>Inflammation of small blood vessels:</a:t>
            </a:r>
            <a:endParaRPr b="1" sz="2200"/>
          </a:p>
          <a:p>
            <a:pPr indent="-168275" lvl="0" marL="456501" rtl="0" algn="l">
              <a:spcBef>
                <a:spcPts val="600"/>
              </a:spcBef>
              <a:spcAft>
                <a:spcPts val="0"/>
              </a:spcAft>
              <a:buNone/>
            </a:pPr>
            <a:r>
              <a:rPr lang="en-US" sz="2200"/>
              <a:t>Wegener's granulomatosis,</a:t>
            </a:r>
            <a:endParaRPr sz="2200"/>
          </a:p>
          <a:p>
            <a:pPr indent="-168275" lvl="0" marL="456501" rtl="0" algn="l">
              <a:spcBef>
                <a:spcPts val="600"/>
              </a:spcBef>
              <a:spcAft>
                <a:spcPts val="0"/>
              </a:spcAft>
              <a:buNone/>
            </a:pPr>
            <a:r>
              <a:rPr lang="en-US" sz="2200"/>
              <a:t>Churg-Strauss syndrome,</a:t>
            </a:r>
            <a:endParaRPr sz="2200"/>
          </a:p>
          <a:p>
            <a:pPr indent="-168275" lvl="0" marL="456501" rtl="0" algn="l">
              <a:spcBef>
                <a:spcPts val="600"/>
              </a:spcBef>
              <a:spcAft>
                <a:spcPts val="0"/>
              </a:spcAft>
              <a:buNone/>
            </a:pPr>
            <a:r>
              <a:rPr lang="en-US" sz="2200"/>
              <a:t>  microscopic polyangitis (polyarteritis),</a:t>
            </a:r>
            <a:endParaRPr sz="2200"/>
          </a:p>
          <a:p>
            <a:pPr indent="-168275" lvl="0" marL="456501" rtl="0" algn="l">
              <a:spcBef>
                <a:spcPts val="600"/>
              </a:spcBef>
              <a:spcAft>
                <a:spcPts val="0"/>
              </a:spcAft>
              <a:buNone/>
            </a:pPr>
            <a:r>
              <a:rPr lang="en-US" sz="2200"/>
              <a:t>Henoch-Schonlein purpura</a:t>
            </a:r>
            <a:endParaRPr sz="2200"/>
          </a:p>
          <a:p>
            <a:pPr indent="-168275" lvl="0" marL="456501" rtl="0" algn="l">
              <a:spcBef>
                <a:spcPts val="600"/>
              </a:spcBef>
              <a:spcAft>
                <a:spcPts val="0"/>
              </a:spcAft>
              <a:buNone/>
            </a:pPr>
            <a:r>
              <a:rPr lang="en-US" sz="2200"/>
              <a:t>Secondary vasculitis</a:t>
            </a:r>
            <a:endParaRPr sz="2200"/>
          </a:p>
          <a:p>
            <a:pPr indent="-168275" lvl="0" marL="456501" rtl="0" algn="l">
              <a:spcBef>
                <a:spcPts val="600"/>
              </a:spcBef>
              <a:spcAft>
                <a:spcPts val="0"/>
              </a:spcAft>
              <a:buNone/>
            </a:pPr>
            <a:r>
              <a:rPr lang="en-US" sz="2200"/>
              <a:t>Behçet's disease</a:t>
            </a:r>
            <a:endParaRPr sz="2200"/>
          </a:p>
          <a:p>
            <a:pPr indent="-168275" lvl="0" marL="456501" rtl="0" algn="l">
              <a:spcBef>
                <a:spcPts val="600"/>
              </a:spcBef>
              <a:spcAft>
                <a:spcPts val="0"/>
              </a:spcAft>
              <a:buNone/>
            </a:pPr>
            <a:r>
              <a:rPr lang="en-US" sz="2200"/>
              <a:t>Systemic lupus erythematosus</a:t>
            </a:r>
            <a:endParaRPr sz="2200"/>
          </a:p>
          <a:p>
            <a:pPr indent="-168275" lvl="0" marL="456501" rtl="0" algn="l">
              <a:spcBef>
                <a:spcPts val="600"/>
              </a:spcBef>
              <a:spcAft>
                <a:spcPts val="0"/>
              </a:spcAft>
              <a:buNone/>
            </a:pPr>
            <a:r>
              <a:rPr lang="en-US" sz="2200"/>
              <a:t>Sjogren's syndrome</a:t>
            </a:r>
            <a:endParaRPr sz="2200"/>
          </a:p>
          <a:p>
            <a:pPr indent="-168275" lvl="0" marL="456501" rtl="0" algn="l">
              <a:spcBef>
                <a:spcPts val="600"/>
              </a:spcBef>
              <a:spcAft>
                <a:spcPts val="0"/>
              </a:spcAft>
              <a:buNone/>
            </a:pPr>
            <a:r>
              <a:rPr lang="en-US" sz="2200"/>
              <a:t>Sarcoidosis</a:t>
            </a:r>
            <a:endParaRPr sz="2200"/>
          </a:p>
          <a:p>
            <a:pPr indent="-168275" lvl="0" marL="456501" rtl="0" algn="l">
              <a:spcBef>
                <a:spcPts val="600"/>
              </a:spcBef>
              <a:spcAft>
                <a:spcPts val="0"/>
              </a:spcAft>
              <a:buNone/>
            </a:pPr>
            <a:r>
              <a:rPr lang="en-US" sz="2200"/>
              <a:t>Ulcerative colitis</a:t>
            </a:r>
            <a:endParaRPr sz="2200"/>
          </a:p>
          <a:p>
            <a:pPr indent="-168275" lvl="0" marL="456501" rtl="0" algn="l">
              <a:spcBef>
                <a:spcPts val="600"/>
              </a:spcBef>
              <a:spcAft>
                <a:spcPts val="0"/>
              </a:spcAft>
              <a:buNone/>
            </a:pPr>
            <a:r>
              <a:rPr lang="en-US" sz="2200"/>
              <a:t>Kogan's disease</a:t>
            </a:r>
            <a:endParaRPr sz="2200"/>
          </a:p>
          <a:p>
            <a:pPr indent="-168274" lvl="1" marL="456501" rtl="0" algn="l">
              <a:spcBef>
                <a:spcPts val="600"/>
              </a:spcBef>
              <a:spcAft>
                <a:spcPts val="0"/>
              </a:spcAft>
              <a:buSzPct val="90909"/>
              <a:buFont typeface="Arial"/>
              <a:buNone/>
            </a:pPr>
            <a:r>
              <a:t/>
            </a:r>
            <a:endParaRPr b="1" sz="2200" u="sng"/>
          </a:p>
        </p:txBody>
      </p:sp>
      <p:pic>
        <p:nvPicPr>
          <p:cNvPr descr="bbmapAsset5.jpg" id="225" name="Google Shape;225;p30"/>
          <p:cNvPicPr preferRelativeResize="0"/>
          <p:nvPr/>
        </p:nvPicPr>
        <p:blipFill rotWithShape="1">
          <a:blip r:embed="rId3">
            <a:alphaModFix/>
          </a:blip>
          <a:srcRect b="0" l="0" r="0" t="0"/>
          <a:stretch/>
        </p:blipFill>
        <p:spPr>
          <a:xfrm rot="5400000">
            <a:off x="4086225" y="2330450"/>
            <a:ext cx="6156325" cy="2879725"/>
          </a:xfrm>
          <a:prstGeom prst="rect">
            <a:avLst/>
          </a:prstGeom>
          <a:noFill/>
          <a:ln>
            <a:noFill/>
          </a:ln>
        </p:spPr>
      </p:pic>
      <p:sp>
        <p:nvSpPr>
          <p:cNvPr id="226" name="Google Shape;226;p30"/>
          <p:cNvSpPr/>
          <p:nvPr/>
        </p:nvSpPr>
        <p:spPr>
          <a:xfrm>
            <a:off x="4355976" y="836712"/>
            <a:ext cx="1872208" cy="2160240"/>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0" lvl="0" marL="914400" marR="0" rtl="0" algn="l">
              <a:lnSpc>
                <a:spcPct val="75000"/>
              </a:lnSpc>
              <a:spcBef>
                <a:spcPts val="18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1"/>
          <p:cNvSpPr txBox="1"/>
          <p:nvPr>
            <p:ph type="title"/>
          </p:nvPr>
        </p:nvSpPr>
        <p:spPr>
          <a:xfrm>
            <a:off x="276225" y="228600"/>
            <a:ext cx="8591550" cy="1066801"/>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Vasculitis</a:t>
            </a:r>
            <a:endParaRPr/>
          </a:p>
        </p:txBody>
      </p:sp>
      <p:sp>
        <p:nvSpPr>
          <p:cNvPr id="232" name="Google Shape;232;p31"/>
          <p:cNvSpPr txBox="1"/>
          <p:nvPr>
            <p:ph idx="1" type="body"/>
          </p:nvPr>
        </p:nvSpPr>
        <p:spPr>
          <a:xfrm>
            <a:off x="274320" y="1298448"/>
            <a:ext cx="8595360" cy="4937760"/>
          </a:xfrm>
          <a:prstGeom prst="rect">
            <a:avLst/>
          </a:prstGeom>
          <a:noFill/>
          <a:ln>
            <a:noFill/>
          </a:ln>
        </p:spPr>
        <p:txBody>
          <a:bodyPr anchorCtr="0" anchor="t" bIns="45700" lIns="91425" spcFirstLastPara="1" rIns="91425" wrap="square" tIns="45700">
            <a:normAutofit fontScale="77500" lnSpcReduction="10000"/>
          </a:bodyPr>
          <a:lstStyle/>
          <a:p>
            <a:pPr indent="-165417" lvl="0" marL="171450" rtl="0" algn="l">
              <a:spcBef>
                <a:spcPts val="600"/>
              </a:spcBef>
              <a:spcAft>
                <a:spcPts val="0"/>
              </a:spcAft>
              <a:buSzPct val="100000"/>
              <a:buChar char="•"/>
            </a:pPr>
            <a:r>
              <a:rPr lang="en-US"/>
              <a:t>Retinal vasculitis is an inflammatory reaction of the retinal blood vessel wall in children and adults. They can be present only in the retina or as part of systemic vasculitis.</a:t>
            </a:r>
            <a:endParaRPr/>
          </a:p>
          <a:p>
            <a:pPr indent="-165417" lvl="0" marL="171450" rtl="0" algn="l">
              <a:spcBef>
                <a:spcPts val="600"/>
              </a:spcBef>
              <a:spcAft>
                <a:spcPts val="0"/>
              </a:spcAft>
              <a:buSzPct val="100000"/>
              <a:buChar char="•"/>
            </a:pPr>
            <a:r>
              <a:rPr lang="en-US"/>
              <a:t>The vascular network of the retina is made up of several types of cells, with complex interrelationships. Inflammation includes the complex interaction of the components of the immunoreactive cells of their extensions and other chemical mediators, which results in the breakdown of the </a:t>
            </a:r>
            <a:r>
              <a:rPr lang="en-US"/>
              <a:t>hemato retinal</a:t>
            </a:r>
            <a:r>
              <a:rPr lang="en-US"/>
              <a:t> barrier, which further leads to edema of the wall tissue, with the consequences of narrowing and occlusion of the lumen. Necrosis maintains inflammation and occlusion conditions of non-perfusion. Cystoid edema, peripheral neovascularization, hemorrhages and traction reaction of the vitreous body are formed in the macula.</a:t>
            </a:r>
            <a:endParaRPr/>
          </a:p>
          <a:p>
            <a:pPr indent="-165417" lvl="0" marL="171450" rtl="0" algn="l">
              <a:spcBef>
                <a:spcPts val="600"/>
              </a:spcBef>
              <a:spcAft>
                <a:spcPts val="0"/>
              </a:spcAft>
              <a:buSzPct val="100000"/>
              <a:buChar char="•"/>
            </a:pPr>
            <a:r>
              <a:rPr lang="en-US"/>
              <a:t>Regardless of the cause of inflammation, the complex of immunomodulatory signals that mediate the inflammatory response refers to T lymphocytes'-CD4 help, divided into TH1 and TH2. The TH1 profile plays a central role in systemic diseases. They manage the cellular immune response - late hypersensitivity reaction. Interleukin IL-2, TNF, interferon are released in the reactions. TH2 - manage the humoral immune response, when interleukins IL-4, 5, 10, 13 are released.</a:t>
            </a:r>
            <a:endParaRPr/>
          </a:p>
          <a:p>
            <a:pPr indent="-165417" lvl="0" marL="171450" rtl="0" algn="l">
              <a:spcBef>
                <a:spcPts val="600"/>
              </a:spcBef>
              <a:spcAft>
                <a:spcPts val="0"/>
              </a:spcAft>
              <a:buSzPct val="100000"/>
              <a:buChar char="•"/>
            </a:pPr>
            <a:r>
              <a:rPr lang="en-US"/>
              <a:t>Knowing the complex inflammatory signaling and communications in the pathomechanisms opens up the possibilities of a therapeutic approach!</a:t>
            </a:r>
            <a:endParaRPr/>
          </a:p>
          <a:p>
            <a:pPr indent="-141287" lvl="0" marL="171450" rtl="0" algn="l">
              <a:spcBef>
                <a:spcPts val="600"/>
              </a:spcBef>
              <a:spcAft>
                <a:spcPts val="0"/>
              </a:spcAft>
              <a:buSzPct val="81818"/>
              <a:buChar char="•"/>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4"/>
          <p:cNvSpPr txBox="1"/>
          <p:nvPr>
            <p:ph type="title"/>
          </p:nvPr>
        </p:nvSpPr>
        <p:spPr>
          <a:xfrm>
            <a:off x="276225" y="-38735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3040"/>
              <a:t>Inflammation of the uveal tract (10% of blindness)</a:t>
            </a:r>
            <a:endParaRPr sz="3040"/>
          </a:p>
        </p:txBody>
      </p:sp>
      <p:sp>
        <p:nvSpPr>
          <p:cNvPr id="104" name="Google Shape;104;p14"/>
          <p:cNvSpPr txBox="1"/>
          <p:nvPr>
            <p:ph idx="1" type="body"/>
          </p:nvPr>
        </p:nvSpPr>
        <p:spPr>
          <a:xfrm>
            <a:off x="107950" y="765175"/>
            <a:ext cx="8977313" cy="5949950"/>
          </a:xfrm>
          <a:prstGeom prst="rect">
            <a:avLst/>
          </a:prstGeom>
          <a:noFill/>
          <a:ln>
            <a:noFill/>
          </a:ln>
        </p:spPr>
        <p:txBody>
          <a:bodyPr anchorCtr="0" anchor="t" bIns="45700" lIns="91425" spcFirstLastPara="1" rIns="91425" wrap="square" tIns="45700">
            <a:normAutofit fontScale="47500" lnSpcReduction="10000"/>
          </a:bodyPr>
          <a:lstStyle/>
          <a:p>
            <a:pPr indent="0" lvl="0" marL="0" rtl="0" algn="l">
              <a:lnSpc>
                <a:spcPct val="90000"/>
              </a:lnSpc>
              <a:spcBef>
                <a:spcPts val="0"/>
              </a:spcBef>
              <a:spcAft>
                <a:spcPts val="0"/>
              </a:spcAft>
              <a:buSzPct val="100000"/>
              <a:buFont typeface="Arial"/>
              <a:buNone/>
            </a:pPr>
            <a:r>
              <a:rPr b="1" lang="en-US" sz="3200" u="sng"/>
              <a:t>Definition of uveitis</a:t>
            </a:r>
            <a:endParaRPr sz="3200" u="sng"/>
          </a:p>
          <a:p>
            <a:pPr indent="0" lvl="0" marL="0" rtl="0" algn="ctr">
              <a:lnSpc>
                <a:spcPct val="90000"/>
              </a:lnSpc>
              <a:spcBef>
                <a:spcPts val="600"/>
              </a:spcBef>
              <a:spcAft>
                <a:spcPts val="0"/>
              </a:spcAft>
              <a:buSzPct val="100000"/>
              <a:buFont typeface="Arial"/>
              <a:buNone/>
            </a:pPr>
            <a:r>
              <a:rPr b="1" lang="en-US"/>
              <a:t>Inflammation of the uveal tract of a chronic recurrent course, most often bilateral localization</a:t>
            </a:r>
            <a:endParaRPr b="1"/>
          </a:p>
          <a:p>
            <a:pPr indent="0" lvl="0" marL="0" rtl="0" algn="l">
              <a:lnSpc>
                <a:spcPct val="90000"/>
              </a:lnSpc>
              <a:spcBef>
                <a:spcPts val="600"/>
              </a:spcBef>
              <a:spcAft>
                <a:spcPts val="0"/>
              </a:spcAft>
              <a:buSzPct val="100000"/>
              <a:buFont typeface="Arial"/>
              <a:buNone/>
            </a:pPr>
            <a:r>
              <a:rPr b="1" lang="en-US" sz="3200" u="sng">
                <a:solidFill>
                  <a:schemeClr val="dk1"/>
                </a:solidFill>
              </a:rPr>
              <a:t>Classification</a:t>
            </a:r>
            <a:r>
              <a:rPr b="1" lang="en-US" sz="3200" u="sng">
                <a:solidFill>
                  <a:schemeClr val="dk1"/>
                </a:solidFill>
              </a:rPr>
              <a:t> </a:t>
            </a:r>
            <a:endParaRPr/>
          </a:p>
          <a:p>
            <a:pPr indent="-161353" lvl="1" marL="344488" rtl="0" algn="l">
              <a:lnSpc>
                <a:spcPct val="90000"/>
              </a:lnSpc>
              <a:spcBef>
                <a:spcPts val="600"/>
              </a:spcBef>
              <a:spcAft>
                <a:spcPts val="0"/>
              </a:spcAft>
              <a:buSzPct val="100000"/>
              <a:buFont typeface="Arial"/>
              <a:buChar char="•"/>
            </a:pPr>
            <a:r>
              <a:rPr b="1" lang="en-US" sz="2600"/>
              <a:t>Anatomic classification</a:t>
            </a:r>
            <a:endParaRPr/>
          </a:p>
          <a:p>
            <a:pPr indent="0" lvl="1" marL="170751" rtl="0" algn="l">
              <a:lnSpc>
                <a:spcPct val="90000"/>
              </a:lnSpc>
              <a:spcBef>
                <a:spcPts val="600"/>
              </a:spcBef>
              <a:spcAft>
                <a:spcPts val="0"/>
              </a:spcAft>
              <a:buSzPct val="100000"/>
              <a:buFont typeface="Arial"/>
              <a:buNone/>
            </a:pPr>
            <a:r>
              <a:rPr lang="en-US" sz="2600"/>
              <a:t>        </a:t>
            </a:r>
            <a:r>
              <a:rPr lang="en-US" sz="2600"/>
              <a:t>anterior uveitis (75%): iritis, anterior cyclitis, iridocyclitis,</a:t>
            </a:r>
            <a:endParaRPr sz="2600"/>
          </a:p>
          <a:p>
            <a:pPr indent="0" lvl="0" marL="170751" rtl="0" algn="l">
              <a:lnSpc>
                <a:spcPct val="90000"/>
              </a:lnSpc>
              <a:spcBef>
                <a:spcPts val="600"/>
              </a:spcBef>
              <a:spcAft>
                <a:spcPts val="0"/>
              </a:spcAft>
              <a:buNone/>
            </a:pPr>
            <a:r>
              <a:rPr lang="en-US" sz="2600"/>
              <a:t>        intermediate (8%): posterior cyclitis, pars planitis, hyalitis, anterior choroid</a:t>
            </a:r>
            <a:endParaRPr sz="2600"/>
          </a:p>
          <a:p>
            <a:pPr indent="0" lvl="0" marL="170751" rtl="0" algn="l">
              <a:lnSpc>
                <a:spcPct val="90000"/>
              </a:lnSpc>
              <a:spcBef>
                <a:spcPts val="600"/>
              </a:spcBef>
              <a:spcAft>
                <a:spcPts val="0"/>
              </a:spcAft>
              <a:buNone/>
            </a:pPr>
            <a:r>
              <a:rPr lang="en-US" sz="2600"/>
              <a:t>        posterior uveitis (17%): choriditis (focal, multifocal and diffuse), chorioretinitis, retinochoroiditis, retinitis, neuroretinitis,</a:t>
            </a:r>
            <a:endParaRPr sz="2600"/>
          </a:p>
          <a:p>
            <a:pPr indent="0" lvl="0" marL="170751" rtl="0" algn="l">
              <a:lnSpc>
                <a:spcPct val="90000"/>
              </a:lnSpc>
              <a:spcBef>
                <a:spcPts val="600"/>
              </a:spcBef>
              <a:spcAft>
                <a:spcPts val="0"/>
              </a:spcAft>
              <a:buNone/>
            </a:pPr>
            <a:r>
              <a:rPr lang="en-US" sz="2600"/>
              <a:t>neurouveitis</a:t>
            </a:r>
            <a:endParaRPr sz="2600"/>
          </a:p>
          <a:p>
            <a:pPr indent="0" lvl="0" marL="170751" rtl="0" algn="l">
              <a:lnSpc>
                <a:spcPct val="90000"/>
              </a:lnSpc>
              <a:spcBef>
                <a:spcPts val="600"/>
              </a:spcBef>
              <a:spcAft>
                <a:spcPts val="0"/>
              </a:spcAft>
              <a:buNone/>
            </a:pPr>
            <a:r>
              <a:rPr lang="en-US" sz="2600"/>
              <a:t>        panuveitis : endophthalmitis, diffuse uveitis</a:t>
            </a:r>
            <a:endParaRPr sz="2600"/>
          </a:p>
          <a:p>
            <a:pPr indent="0" lvl="1" marL="170752" rtl="0" algn="l">
              <a:lnSpc>
                <a:spcPct val="90000"/>
              </a:lnSpc>
              <a:spcBef>
                <a:spcPts val="600"/>
              </a:spcBef>
              <a:spcAft>
                <a:spcPts val="0"/>
              </a:spcAft>
              <a:buSzPct val="100000"/>
              <a:buFont typeface="Arial"/>
              <a:buNone/>
            </a:pPr>
            <a:r>
              <a:t/>
            </a:r>
            <a:endParaRPr sz="2600"/>
          </a:p>
          <a:p>
            <a:pPr indent="-161353" lvl="1" marL="344488" rtl="0" algn="l">
              <a:lnSpc>
                <a:spcPct val="90000"/>
              </a:lnSpc>
              <a:spcBef>
                <a:spcPts val="600"/>
              </a:spcBef>
              <a:spcAft>
                <a:spcPts val="0"/>
              </a:spcAft>
              <a:buSzPct val="100000"/>
              <a:buFont typeface="Arial"/>
              <a:buChar char="•"/>
            </a:pPr>
            <a:r>
              <a:rPr b="1" lang="en-US" sz="2600"/>
              <a:t>Clinical</a:t>
            </a:r>
            <a:r>
              <a:rPr b="1" lang="en-US" sz="2600"/>
              <a:t> classifiaction:  </a:t>
            </a:r>
            <a:endParaRPr/>
          </a:p>
          <a:p>
            <a:pPr indent="0" lvl="0" marL="0" rtl="0" algn="l">
              <a:spcBef>
                <a:spcPts val="600"/>
              </a:spcBef>
              <a:spcAft>
                <a:spcPts val="0"/>
              </a:spcAft>
              <a:buSzPct val="100000"/>
              <a:buFont typeface="Arial"/>
              <a:buNone/>
            </a:pPr>
            <a:r>
              <a:rPr lang="en-US" sz="2600"/>
              <a:t>	</a:t>
            </a:r>
            <a:r>
              <a:rPr lang="en-US" sz="2600">
                <a:solidFill>
                  <a:srgbClr val="2E2224"/>
                </a:solidFill>
              </a:rPr>
              <a:t>acute</a:t>
            </a:r>
            <a:r>
              <a:rPr lang="en-US" sz="2600">
                <a:solidFill>
                  <a:srgbClr val="2E2224"/>
                </a:solidFill>
              </a:rPr>
              <a:t> 		</a:t>
            </a:r>
            <a:r>
              <a:rPr lang="en-US" sz="2600">
                <a:solidFill>
                  <a:srgbClr val="2E2224"/>
                </a:solidFill>
              </a:rPr>
              <a:t>sudden onset and limited duration</a:t>
            </a:r>
            <a:r>
              <a:rPr lang="en-US" sz="2600">
                <a:solidFill>
                  <a:srgbClr val="2E2224"/>
                </a:solidFill>
              </a:rPr>
              <a:t>    </a:t>
            </a:r>
            <a:endParaRPr sz="2600">
              <a:solidFill>
                <a:srgbClr val="2E2224"/>
              </a:solidFill>
            </a:endParaRPr>
          </a:p>
          <a:p>
            <a:pPr indent="0" lvl="0" marL="0" rtl="0" algn="l">
              <a:spcBef>
                <a:spcPts val="600"/>
              </a:spcBef>
              <a:spcAft>
                <a:spcPts val="0"/>
              </a:spcAft>
              <a:buSzPct val="100000"/>
              <a:buFont typeface="Arial"/>
              <a:buNone/>
            </a:pPr>
            <a:r>
              <a:rPr lang="en-US" sz="2600">
                <a:solidFill>
                  <a:srgbClr val="2E2224"/>
                </a:solidFill>
              </a:rPr>
              <a:t>	</a:t>
            </a:r>
            <a:r>
              <a:rPr lang="en-US" sz="2600">
                <a:solidFill>
                  <a:srgbClr val="2E2224"/>
                </a:solidFill>
              </a:rPr>
              <a:t>relapsing</a:t>
            </a:r>
            <a:r>
              <a:rPr lang="en-US" sz="2600">
                <a:solidFill>
                  <a:srgbClr val="2E2224"/>
                </a:solidFill>
              </a:rPr>
              <a:t>  	</a:t>
            </a:r>
            <a:r>
              <a:rPr lang="en-US" sz="2600">
                <a:solidFill>
                  <a:srgbClr val="2E2224"/>
                </a:solidFill>
              </a:rPr>
              <a:t>episodes and period of inactivity ≥ 3 m</a:t>
            </a:r>
            <a:endParaRPr sz="2600">
              <a:solidFill>
                <a:srgbClr val="2E2224"/>
              </a:solidFill>
            </a:endParaRPr>
          </a:p>
          <a:p>
            <a:pPr indent="0" lvl="0" marL="0" rtl="0" algn="l">
              <a:spcBef>
                <a:spcPts val="600"/>
              </a:spcBef>
              <a:spcAft>
                <a:spcPts val="0"/>
              </a:spcAft>
              <a:buSzPct val="100000"/>
              <a:buFont typeface="Arial"/>
              <a:buNone/>
            </a:pPr>
            <a:r>
              <a:rPr lang="en-US" sz="2600">
                <a:solidFill>
                  <a:srgbClr val="2E2224"/>
                </a:solidFill>
              </a:rPr>
              <a:t>	chronic 	</a:t>
            </a:r>
            <a:r>
              <a:rPr lang="en-US" sz="2600">
                <a:solidFill>
                  <a:srgbClr val="2E2224"/>
                </a:solidFill>
              </a:rPr>
              <a:t>persistent with relapse in &lt; 3m after stopping treatment</a:t>
            </a:r>
            <a:endParaRPr sz="2600">
              <a:solidFill>
                <a:srgbClr val="2E2224"/>
              </a:solidFill>
            </a:endParaRPr>
          </a:p>
          <a:p>
            <a:pPr indent="0" lvl="2" marL="342202" rtl="0" algn="l">
              <a:lnSpc>
                <a:spcPct val="90000"/>
              </a:lnSpc>
              <a:spcBef>
                <a:spcPts val="600"/>
              </a:spcBef>
              <a:spcAft>
                <a:spcPts val="0"/>
              </a:spcAft>
              <a:buSzPct val="100000"/>
              <a:buFont typeface="Arial"/>
              <a:buNone/>
            </a:pPr>
            <a:r>
              <a:t/>
            </a:r>
            <a:endParaRPr sz="2600"/>
          </a:p>
          <a:p>
            <a:pPr indent="-161353" lvl="1" marL="344488" rtl="0" algn="l">
              <a:lnSpc>
                <a:spcPct val="90000"/>
              </a:lnSpc>
              <a:spcBef>
                <a:spcPts val="600"/>
              </a:spcBef>
              <a:spcAft>
                <a:spcPts val="0"/>
              </a:spcAft>
              <a:buSzPct val="100000"/>
              <a:buFont typeface="Arial"/>
              <a:buChar char="•"/>
            </a:pPr>
            <a:r>
              <a:rPr b="1" lang="en-US" sz="2600"/>
              <a:t>Etiological</a:t>
            </a:r>
            <a:r>
              <a:rPr b="1" lang="en-US" sz="2600"/>
              <a:t> classification  </a:t>
            </a:r>
            <a:endParaRPr b="1" sz="2600"/>
          </a:p>
          <a:p>
            <a:pPr indent="0" lvl="1" marL="170752" rtl="0" algn="l">
              <a:lnSpc>
                <a:spcPct val="90000"/>
              </a:lnSpc>
              <a:spcBef>
                <a:spcPts val="600"/>
              </a:spcBef>
              <a:spcAft>
                <a:spcPts val="0"/>
              </a:spcAft>
              <a:buSzPct val="100000"/>
              <a:buFont typeface="Arial"/>
              <a:buNone/>
            </a:pPr>
            <a:r>
              <a:rPr b="1" lang="en-US" sz="2600"/>
              <a:t>	</a:t>
            </a:r>
            <a:r>
              <a:rPr lang="en-US" sz="2600"/>
              <a:t>(</a:t>
            </a:r>
            <a:r>
              <a:rPr lang="en-US" sz="2600"/>
              <a:t>infectious, inflammatory, </a:t>
            </a:r>
            <a:r>
              <a:rPr lang="en-US" sz="2600"/>
              <a:t>infiltrative</a:t>
            </a:r>
            <a:r>
              <a:rPr lang="en-US" sz="2600"/>
              <a:t>, injuries, iatrogenic, heredity, ischemia</a:t>
            </a:r>
            <a:r>
              <a:rPr lang="en-US" sz="2600"/>
              <a:t>)</a:t>
            </a:r>
            <a:endParaRPr/>
          </a:p>
          <a:p>
            <a:pPr indent="0" lvl="1" marL="170752" rtl="0" algn="l">
              <a:lnSpc>
                <a:spcPct val="90000"/>
              </a:lnSpc>
              <a:spcBef>
                <a:spcPts val="600"/>
              </a:spcBef>
              <a:spcAft>
                <a:spcPts val="0"/>
              </a:spcAft>
              <a:buSzPct val="100000"/>
              <a:buFont typeface="Arial"/>
              <a:buNone/>
            </a:pPr>
            <a:r>
              <a:rPr lang="en-US" sz="2600"/>
              <a:t>	</a:t>
            </a:r>
            <a:r>
              <a:rPr b="1" lang="en-US" sz="2600"/>
              <a:t>infectious</a:t>
            </a:r>
            <a:r>
              <a:rPr lang="en-US" sz="2600"/>
              <a:t> can be endogenous and exogenous (injuries and surgical interventions)</a:t>
            </a:r>
            <a:endParaRPr/>
          </a:p>
          <a:p>
            <a:pPr indent="0" lvl="1" marL="170752" rtl="0" algn="l">
              <a:lnSpc>
                <a:spcPct val="90000"/>
              </a:lnSpc>
              <a:spcBef>
                <a:spcPts val="600"/>
              </a:spcBef>
              <a:spcAft>
                <a:spcPts val="0"/>
              </a:spcAft>
              <a:buSzPct val="100000"/>
              <a:buFont typeface="Arial"/>
              <a:buNone/>
            </a:pPr>
            <a:r>
              <a:rPr lang="en-US" sz="2600"/>
              <a:t>	</a:t>
            </a:r>
            <a:r>
              <a:rPr b="1" lang="en-US" sz="2600"/>
              <a:t>неинфективни</a:t>
            </a:r>
            <a:r>
              <a:rPr b="1" lang="en-US" sz="2600"/>
              <a:t> </a:t>
            </a:r>
            <a:r>
              <a:rPr lang="en-US" sz="2600"/>
              <a:t>су ендогени: сист болести ве ткива, запаљенског реуматизма, системских   	грануломатоза, системских васкулитиса, антифосфолипидног синдрома, дисеминованог 	енцефаломијелитиса (МС)</a:t>
            </a:r>
            <a:endParaRPr/>
          </a:p>
          <a:p>
            <a:pPr indent="0" lvl="1" marL="170751" rtl="0" algn="l">
              <a:lnSpc>
                <a:spcPct val="90000"/>
              </a:lnSpc>
              <a:spcBef>
                <a:spcPts val="600"/>
              </a:spcBef>
              <a:spcAft>
                <a:spcPts val="0"/>
              </a:spcAft>
              <a:buSzPct val="100000"/>
              <a:buFont typeface="Arial"/>
              <a:buNone/>
            </a:pPr>
            <a:r>
              <a:rPr lang="en-US" sz="2600"/>
              <a:t>	</a:t>
            </a:r>
            <a:r>
              <a:rPr b="1" lang="en-US" sz="2600"/>
              <a:t>uveitic entities </a:t>
            </a:r>
            <a:r>
              <a:rPr lang="en-US" sz="2600"/>
              <a:t>(white dot syndrome, Fuchs uveopathy,</a:t>
            </a:r>
            <a:endParaRPr sz="2600"/>
          </a:p>
          <a:p>
            <a:pPr indent="0" lvl="0" marL="170751" rtl="0" algn="l">
              <a:lnSpc>
                <a:spcPct val="90000"/>
              </a:lnSpc>
              <a:spcBef>
                <a:spcPts val="600"/>
              </a:spcBef>
              <a:spcAft>
                <a:spcPts val="0"/>
              </a:spcAft>
              <a:buNone/>
            </a:pPr>
            <a:r>
              <a:rPr lang="en-US" sz="2600"/>
              <a:t>glaucoma-cyclic crisis, masked syndrome)</a:t>
            </a:r>
            <a:endParaRPr b="1" sz="2600"/>
          </a:p>
          <a:p>
            <a:pPr indent="-161353" lvl="1" marL="344488" rtl="0" algn="l">
              <a:lnSpc>
                <a:spcPct val="90000"/>
              </a:lnSpc>
              <a:spcBef>
                <a:spcPts val="600"/>
              </a:spcBef>
              <a:spcAft>
                <a:spcPts val="0"/>
              </a:spcAft>
              <a:buSzPct val="100000"/>
              <a:buFont typeface="Arial"/>
              <a:buChar char="•"/>
            </a:pPr>
            <a:r>
              <a:rPr b="1" lang="en-US" sz="2600"/>
              <a:t>Pathoanatomical classification:</a:t>
            </a:r>
            <a:r>
              <a:rPr b="1" lang="en-US" sz="2600"/>
              <a:t> </a:t>
            </a:r>
            <a:endParaRPr/>
          </a:p>
          <a:p>
            <a:pPr indent="0" lvl="1" marL="170751" rtl="0" algn="l">
              <a:lnSpc>
                <a:spcPct val="90000"/>
              </a:lnSpc>
              <a:spcBef>
                <a:spcPts val="600"/>
              </a:spcBef>
              <a:spcAft>
                <a:spcPts val="0"/>
              </a:spcAft>
              <a:buSzPct val="100000"/>
              <a:buFont typeface="Arial"/>
              <a:buNone/>
            </a:pPr>
            <a:r>
              <a:rPr lang="en-US" sz="2600"/>
              <a:t>	</a:t>
            </a:r>
            <a:r>
              <a:rPr lang="en-US" sz="2600"/>
              <a:t>granulomatous (infectious, non-infectious)</a:t>
            </a:r>
            <a:endParaRPr sz="2600"/>
          </a:p>
          <a:p>
            <a:pPr indent="0" lvl="0" marL="170751" rtl="0" algn="l">
              <a:lnSpc>
                <a:spcPct val="90000"/>
              </a:lnSpc>
              <a:spcBef>
                <a:spcPts val="600"/>
              </a:spcBef>
              <a:spcAft>
                <a:spcPts val="0"/>
              </a:spcAft>
              <a:buNone/>
            </a:pPr>
            <a:r>
              <a:rPr lang="en-US" sz="2600"/>
              <a:t>non-granulomatous</a:t>
            </a:r>
            <a:endParaRPr sz="2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2"/>
          <p:cNvSpPr txBox="1"/>
          <p:nvPr>
            <p:ph type="title"/>
          </p:nvPr>
        </p:nvSpPr>
        <p:spPr>
          <a:xfrm>
            <a:off x="276225" y="-171450"/>
            <a:ext cx="2835275" cy="12954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SLE</a:t>
            </a:r>
            <a:r>
              <a:rPr lang="en-US">
                <a:latin typeface="Candara"/>
                <a:ea typeface="Candara"/>
                <a:cs typeface="Candara"/>
                <a:sym typeface="Candara"/>
              </a:rPr>
              <a:t> </a:t>
            </a:r>
            <a:r>
              <a:rPr lang="en-US"/>
              <a:t>systemic lupus</a:t>
            </a:r>
            <a:endParaRPr>
              <a:latin typeface="Candara"/>
              <a:ea typeface="Candara"/>
              <a:cs typeface="Candara"/>
              <a:sym typeface="Candara"/>
            </a:endParaRPr>
          </a:p>
        </p:txBody>
      </p:sp>
      <p:sp>
        <p:nvSpPr>
          <p:cNvPr id="238" name="Google Shape;238;p32"/>
          <p:cNvSpPr txBox="1"/>
          <p:nvPr>
            <p:ph idx="1" type="body"/>
          </p:nvPr>
        </p:nvSpPr>
        <p:spPr>
          <a:xfrm>
            <a:off x="107950" y="1268413"/>
            <a:ext cx="3240088" cy="5589587"/>
          </a:xfrm>
          <a:prstGeom prst="rect">
            <a:avLst/>
          </a:prstGeom>
          <a:noFill/>
          <a:ln>
            <a:noFill/>
          </a:ln>
        </p:spPr>
        <p:txBody>
          <a:bodyPr anchorCtr="0" anchor="t" bIns="45700" lIns="91425" spcFirstLastPara="1" rIns="91425" wrap="square" tIns="45700">
            <a:normAutofit/>
          </a:bodyPr>
          <a:lstStyle/>
          <a:p>
            <a:pPr indent="0" lvl="0" marL="0" rtl="0" algn="l">
              <a:spcBef>
                <a:spcPts val="600"/>
              </a:spcBef>
              <a:spcAft>
                <a:spcPts val="0"/>
              </a:spcAft>
              <a:buNone/>
            </a:pPr>
            <a:r>
              <a:rPr lang="en-US">
                <a:solidFill>
                  <a:srgbClr val="FFFF00"/>
                </a:solidFill>
              </a:rPr>
              <a:t>The third type of hypersensitivity - autoimmune antibodies against all cell components</a:t>
            </a:r>
            <a:endParaRPr>
              <a:solidFill>
                <a:srgbClr val="FFFF00"/>
              </a:solidFill>
            </a:endParaRPr>
          </a:p>
          <a:p>
            <a:pPr indent="0" lvl="0" marL="0" rtl="0" algn="l">
              <a:spcBef>
                <a:spcPts val="600"/>
              </a:spcBef>
              <a:spcAft>
                <a:spcPts val="0"/>
              </a:spcAft>
              <a:buNone/>
            </a:pPr>
            <a:r>
              <a:rPr lang="en-US">
                <a:solidFill>
                  <a:srgbClr val="FFFF00"/>
                </a:solidFill>
              </a:rPr>
              <a:t>Systemic skin changes</a:t>
            </a:r>
            <a:endParaRPr>
              <a:solidFill>
                <a:srgbClr val="FFFF00"/>
              </a:solidFill>
            </a:endParaRPr>
          </a:p>
          <a:p>
            <a:pPr indent="0" lvl="0" marL="0" rtl="0" algn="l">
              <a:spcBef>
                <a:spcPts val="600"/>
              </a:spcBef>
              <a:spcAft>
                <a:spcPts val="0"/>
              </a:spcAft>
              <a:buNone/>
            </a:pPr>
            <a:r>
              <a:rPr lang="en-US">
                <a:solidFill>
                  <a:srgbClr val="FFFF00"/>
                </a:solidFill>
              </a:rPr>
              <a:t>joints, kidneys, cardiovascular system, nervous system</a:t>
            </a:r>
            <a:endParaRPr>
              <a:solidFill>
                <a:srgbClr val="FFFF00"/>
              </a:solidFill>
            </a:endParaRPr>
          </a:p>
          <a:p>
            <a:pPr indent="0" lvl="0" marL="0" rtl="0" algn="l">
              <a:spcBef>
                <a:spcPts val="600"/>
              </a:spcBef>
              <a:spcAft>
                <a:spcPts val="0"/>
              </a:spcAft>
              <a:buNone/>
            </a:pPr>
            <a:r>
              <a:rPr lang="en-US">
                <a:solidFill>
                  <a:srgbClr val="FFFF00"/>
                </a:solidFill>
              </a:rPr>
              <a:t>Eye manifestations on the eyelids, conjunctiva, orbit and retina</a:t>
            </a:r>
            <a:endParaRPr>
              <a:solidFill>
                <a:srgbClr val="FFFF00"/>
              </a:solidFill>
            </a:endParaRPr>
          </a:p>
          <a:p>
            <a:pPr indent="0" lvl="0" marL="0" rtl="0" algn="l">
              <a:spcBef>
                <a:spcPts val="600"/>
              </a:spcBef>
              <a:spcAft>
                <a:spcPts val="0"/>
              </a:spcAft>
              <a:buNone/>
            </a:pPr>
            <a:r>
              <a:rPr lang="en-US">
                <a:solidFill>
                  <a:srgbClr val="FFFF00"/>
                </a:solidFill>
              </a:rPr>
              <a:t>Eye bottom "cotton wool" beach as a result of microinfarction of small blood vessels and</a:t>
            </a:r>
            <a:endParaRPr>
              <a:solidFill>
                <a:srgbClr val="FFFF00"/>
              </a:solidFill>
            </a:endParaRPr>
          </a:p>
          <a:p>
            <a:pPr indent="0" lvl="0" marL="0" rtl="0" algn="l">
              <a:spcBef>
                <a:spcPts val="600"/>
              </a:spcBef>
              <a:spcAft>
                <a:spcPts val="0"/>
              </a:spcAft>
              <a:buNone/>
            </a:pPr>
            <a:r>
              <a:rPr lang="en-US">
                <a:solidFill>
                  <a:srgbClr val="FFFF00"/>
                </a:solidFill>
              </a:rPr>
              <a:t>Thrombosis as a consequence of diseases of large blood vessels</a:t>
            </a:r>
            <a:endParaRPr>
              <a:solidFill>
                <a:srgbClr val="FFFF00"/>
              </a:solidFill>
            </a:endParaRPr>
          </a:p>
          <a:p>
            <a:pPr indent="0" lvl="0" marL="0" rtl="0" algn="l">
              <a:spcBef>
                <a:spcPts val="600"/>
              </a:spcBef>
              <a:spcAft>
                <a:spcPts val="0"/>
              </a:spcAft>
              <a:buNone/>
            </a:pPr>
            <a:r>
              <a:rPr lang="en-US">
                <a:solidFill>
                  <a:srgbClr val="FFFF00"/>
                </a:solidFill>
              </a:rPr>
              <a:t>SLE is associated with phospholipid syndrome</a:t>
            </a:r>
            <a:endParaRPr>
              <a:solidFill>
                <a:srgbClr val="FFFF00"/>
              </a:solidFill>
            </a:endParaRPr>
          </a:p>
          <a:p>
            <a:pPr indent="0" lvl="0" marL="0" rtl="0" algn="l">
              <a:spcBef>
                <a:spcPts val="600"/>
              </a:spcBef>
              <a:spcAft>
                <a:spcPts val="0"/>
              </a:spcAft>
              <a:buSzPts val="1600"/>
              <a:buNone/>
            </a:pPr>
            <a:r>
              <a:t/>
            </a:r>
            <a:endParaRPr>
              <a:solidFill>
                <a:srgbClr val="FFFF00"/>
              </a:solidFill>
            </a:endParaRPr>
          </a:p>
          <a:p>
            <a:pPr indent="0" lvl="0" marL="0" rtl="0" algn="l">
              <a:spcBef>
                <a:spcPts val="600"/>
              </a:spcBef>
              <a:spcAft>
                <a:spcPts val="0"/>
              </a:spcAft>
              <a:buSzPts val="1600"/>
              <a:buNone/>
            </a:pPr>
            <a:r>
              <a:t/>
            </a:r>
            <a:endParaRPr/>
          </a:p>
        </p:txBody>
      </p:sp>
      <p:pic>
        <p:nvPicPr>
          <p:cNvPr id="239" name="Google Shape;239;p32"/>
          <p:cNvPicPr preferRelativeResize="0"/>
          <p:nvPr>
            <p:ph idx="2" type="pic"/>
          </p:nvPr>
        </p:nvPicPr>
        <p:blipFill rotWithShape="1">
          <a:blip r:embed="rId3">
            <a:alphaModFix/>
          </a:blip>
          <a:srcRect b="1723" l="0" r="0" t="11981"/>
          <a:stretch/>
        </p:blipFill>
        <p:spPr>
          <a:xfrm>
            <a:off x="3563938" y="1281113"/>
            <a:ext cx="5280025" cy="3803650"/>
          </a:xfrm>
          <a:prstGeom prst="rect">
            <a:avLst/>
          </a:prstGeom>
          <a:noFill/>
          <a:ln>
            <a:noFill/>
          </a:ln>
        </p:spPr>
      </p:pic>
      <p:sp>
        <p:nvSpPr>
          <p:cNvPr id="240" name="Google Shape;240;p32"/>
          <p:cNvSpPr/>
          <p:nvPr/>
        </p:nvSpPr>
        <p:spPr>
          <a:xfrm>
            <a:off x="3563938" y="3500438"/>
            <a:ext cx="5264150" cy="335756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3"/>
          <p:cNvSpPr txBox="1"/>
          <p:nvPr>
            <p:ph type="title"/>
          </p:nvPr>
        </p:nvSpPr>
        <p:spPr>
          <a:xfrm>
            <a:off x="107950" y="-26988"/>
            <a:ext cx="3384550" cy="1295401"/>
          </a:xfrm>
          <a:prstGeom prst="rect">
            <a:avLst/>
          </a:prstGeom>
          <a:noFill/>
          <a:ln>
            <a:noFill/>
          </a:ln>
        </p:spPr>
        <p:txBody>
          <a:bodyPr anchorCtr="0" anchor="b" bIns="45700" lIns="91425" spcFirstLastPara="1" rIns="91425" wrap="square" tIns="45700">
            <a:normAutofit fontScale="90000"/>
          </a:bodyPr>
          <a:lstStyle/>
          <a:p>
            <a:pPr indent="0" lvl="0" marL="0" rtl="0" algn="l">
              <a:spcBef>
                <a:spcPts val="0"/>
              </a:spcBef>
              <a:spcAft>
                <a:spcPts val="0"/>
              </a:spcAft>
              <a:buNone/>
            </a:pPr>
            <a:r>
              <a:rPr b="1" lang="en-US" sz="2800">
                <a:solidFill>
                  <a:srgbClr val="FF0000"/>
                </a:solidFill>
              </a:rPr>
              <a:t>APS antiphospholipid syndrome</a:t>
            </a:r>
            <a:endParaRPr b="1" sz="2800">
              <a:solidFill>
                <a:srgbClr val="FF0000"/>
              </a:solidFill>
              <a:latin typeface="Candara"/>
              <a:ea typeface="Candara"/>
              <a:cs typeface="Candara"/>
              <a:sym typeface="Candara"/>
            </a:endParaRPr>
          </a:p>
        </p:txBody>
      </p:sp>
      <p:sp>
        <p:nvSpPr>
          <p:cNvPr id="246" name="Google Shape;246;p33"/>
          <p:cNvSpPr txBox="1"/>
          <p:nvPr>
            <p:ph idx="1" type="body"/>
          </p:nvPr>
        </p:nvSpPr>
        <p:spPr>
          <a:xfrm>
            <a:off x="34925" y="1268413"/>
            <a:ext cx="3384550" cy="4713287"/>
          </a:xfrm>
          <a:prstGeom prst="rect">
            <a:avLst/>
          </a:prstGeom>
          <a:noFill/>
          <a:ln>
            <a:noFill/>
          </a:ln>
        </p:spPr>
        <p:txBody>
          <a:bodyPr anchorCtr="0" anchor="t" bIns="45700" lIns="91425" spcFirstLastPara="1" rIns="91425" wrap="square" tIns="45700">
            <a:normAutofit/>
          </a:bodyPr>
          <a:lstStyle/>
          <a:p>
            <a:pPr indent="-127000" lvl="0" marL="0" rtl="0" algn="l">
              <a:spcBef>
                <a:spcPts val="600"/>
              </a:spcBef>
              <a:spcAft>
                <a:spcPts val="0"/>
              </a:spcAft>
              <a:buSzPts val="2000"/>
              <a:buFont typeface="Candara"/>
              <a:buChar char="-"/>
            </a:pPr>
            <a:r>
              <a:rPr lang="en-US" sz="2000"/>
              <a:t>Arterial and venous thrombosis</a:t>
            </a:r>
            <a:endParaRPr sz="2000"/>
          </a:p>
          <a:p>
            <a:pPr indent="-127000" lvl="0" marL="0" rtl="0" algn="l">
              <a:spcBef>
                <a:spcPts val="600"/>
              </a:spcBef>
              <a:spcAft>
                <a:spcPts val="0"/>
              </a:spcAft>
              <a:buSzPts val="2000"/>
              <a:buFont typeface="Candara"/>
              <a:buChar char="-"/>
            </a:pPr>
            <a:r>
              <a:rPr lang="en-US" sz="2000"/>
              <a:t>and/or repeated fetal loss</a:t>
            </a:r>
            <a:endParaRPr sz="2000"/>
          </a:p>
          <a:p>
            <a:pPr indent="-127000" lvl="0" marL="0" rtl="0" algn="l">
              <a:spcBef>
                <a:spcPts val="600"/>
              </a:spcBef>
              <a:spcAft>
                <a:spcPts val="0"/>
              </a:spcAft>
              <a:buSzPts val="2000"/>
              <a:buFont typeface="Candara"/>
              <a:buChar char="-"/>
            </a:pPr>
            <a:r>
              <a:rPr lang="en-US" sz="2000"/>
              <a:t>Premature births</a:t>
            </a:r>
            <a:endParaRPr sz="2000"/>
          </a:p>
          <a:p>
            <a:pPr indent="-127000" lvl="0" marL="0" rtl="0" algn="l">
              <a:spcBef>
                <a:spcPts val="600"/>
              </a:spcBef>
              <a:spcAft>
                <a:spcPts val="0"/>
              </a:spcAft>
              <a:buSzPts val="2000"/>
              <a:buFont typeface="Candara"/>
              <a:buChar char="-"/>
            </a:pPr>
            <a:r>
              <a:rPr lang="en-US" sz="2000"/>
              <a:t>Anticardiolipin antibodies (cardiolipins are a group of phospholipids - a component of the cell membrane)</a:t>
            </a:r>
            <a:endParaRPr sz="2000"/>
          </a:p>
          <a:p>
            <a:pPr indent="-127000" lvl="0" marL="0" rtl="0" algn="l">
              <a:spcBef>
                <a:spcPts val="600"/>
              </a:spcBef>
              <a:spcAft>
                <a:spcPts val="0"/>
              </a:spcAft>
              <a:buSzPts val="2000"/>
              <a:buFont typeface="Candara"/>
              <a:buChar char="-"/>
            </a:pPr>
            <a:r>
              <a:rPr lang="en-US" sz="2000"/>
              <a:t>- Lupus anticoagulants</a:t>
            </a:r>
            <a:endParaRPr sz="2000"/>
          </a:p>
          <a:p>
            <a:pPr indent="-285750" lvl="0" marL="285750" rtl="0" algn="l">
              <a:spcBef>
                <a:spcPts val="600"/>
              </a:spcBef>
              <a:spcAft>
                <a:spcPts val="0"/>
              </a:spcAft>
              <a:buSzPts val="2000"/>
              <a:buChar char="-"/>
            </a:pPr>
            <a:r>
              <a:t/>
            </a:r>
            <a:endParaRPr sz="2000"/>
          </a:p>
          <a:p>
            <a:pPr indent="0" lvl="0" marL="0" rtl="0" algn="l">
              <a:spcBef>
                <a:spcPts val="600"/>
              </a:spcBef>
              <a:spcAft>
                <a:spcPts val="0"/>
              </a:spcAft>
              <a:buSzPts val="1600"/>
              <a:buNone/>
            </a:pPr>
            <a:r>
              <a:t/>
            </a:r>
            <a:endParaRPr/>
          </a:p>
        </p:txBody>
      </p:sp>
      <p:sp>
        <p:nvSpPr>
          <p:cNvPr id="247" name="Google Shape;247;p33"/>
          <p:cNvSpPr/>
          <p:nvPr/>
        </p:nvSpPr>
        <p:spPr>
          <a:xfrm>
            <a:off x="3563938" y="188913"/>
            <a:ext cx="5472112" cy="6462712"/>
          </a:xfrm>
          <a:prstGeom prst="rect">
            <a:avLst/>
          </a:prstGeom>
          <a:solidFill>
            <a:srgbClr val="703920"/>
          </a:solidFill>
          <a:ln>
            <a:noFill/>
          </a:ln>
        </p:spPr>
        <p:txBody>
          <a:bodyPr anchorCtr="0" anchor="t" bIns="45700" lIns="91425" spcFirstLastPara="1" rIns="91425" wrap="square" tIns="45700">
            <a:noAutofit/>
          </a:bodyPr>
          <a:lstStyle/>
          <a:p>
            <a:pPr indent="-342900" lvl="0" marL="457200" rtl="0" algn="l">
              <a:spcBef>
                <a:spcPts val="0"/>
              </a:spcBef>
              <a:spcAft>
                <a:spcPts val="0"/>
              </a:spcAft>
              <a:buClr>
                <a:srgbClr val="FFFF00"/>
              </a:buClr>
              <a:buSzPts val="1800"/>
              <a:buAutoNum type="arabicPeriod"/>
            </a:pPr>
            <a:r>
              <a:rPr lang="en-US" sz="1800">
                <a:solidFill>
                  <a:srgbClr val="FFFF00"/>
                </a:solidFill>
              </a:rPr>
              <a:t>The treatment of each person is approached individually according to the existing symptoms.</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A large number of manifestations associated with abnormal grouping of platelets,</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The goal is to prevent blood clotting by thinning it.</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  The following are used in therapy:</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ANTICOAGULANTS (medicines that thin the blood), such as warfarin, coumarin or low molecular weight heparin</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  ASPIRIN also affects platelets by preventing their aggregation</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Corticosteroids such as prednisone are also used.</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It has been observed that the use of the drug HYDROXYCHLOROQUINE, in patients with systemic lupus erythematosus and anticardiolipin syndrome, protects against blood clotting</a:t>
            </a:r>
            <a:endParaRPr sz="1800">
              <a:solidFill>
                <a:srgbClr val="FFFF00"/>
              </a:solidFill>
            </a:endParaRPr>
          </a:p>
          <a:p>
            <a:pPr indent="-342900" lvl="0" marL="457200" rtl="0" algn="l">
              <a:spcBef>
                <a:spcPts val="0"/>
              </a:spcBef>
              <a:spcAft>
                <a:spcPts val="0"/>
              </a:spcAft>
              <a:buClr>
                <a:srgbClr val="FFFF00"/>
              </a:buClr>
              <a:buSzPts val="1800"/>
              <a:buAutoNum type="arabicPeriod"/>
            </a:pPr>
            <a:r>
              <a:rPr lang="en-US" sz="1800">
                <a:solidFill>
                  <a:srgbClr val="FFFF00"/>
                </a:solidFill>
              </a:rPr>
              <a:t>intravenous therapy with GAMMA GLOBULIN for a group of patients with spontaneous abortions and patients with a low platelet count during childbirth</a:t>
            </a:r>
            <a:endParaRPr sz="1800">
              <a:solidFill>
                <a:srgbClr val="FFFF00"/>
              </a:solidFill>
            </a:endParaRPr>
          </a:p>
          <a:p>
            <a:pPr indent="-342900" lvl="0" marL="342900" marR="0" rtl="0" algn="l">
              <a:spcBef>
                <a:spcPts val="0"/>
              </a:spcBef>
              <a:spcAft>
                <a:spcPts val="0"/>
              </a:spcAft>
              <a:buClr>
                <a:schemeClr val="dk1"/>
              </a:buClr>
              <a:buSzPts val="1800"/>
              <a:buAutoNum type="arabicPeriod"/>
            </a:pPr>
            <a:r>
              <a:t/>
            </a:r>
            <a:endParaRPr sz="1800">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4"/>
          <p:cNvSpPr txBox="1"/>
          <p:nvPr>
            <p:ph type="title"/>
          </p:nvPr>
        </p:nvSpPr>
        <p:spPr>
          <a:xfrm>
            <a:off x="119850" y="-217487"/>
            <a:ext cx="3287700" cy="1295400"/>
          </a:xfrm>
          <a:prstGeom prst="rect">
            <a:avLst/>
          </a:prstGeom>
          <a:noFill/>
          <a:ln>
            <a:noFill/>
          </a:ln>
        </p:spPr>
        <p:txBody>
          <a:bodyPr anchorCtr="0" anchor="b" bIns="45700" lIns="91425" spcFirstLastPara="1" rIns="91425" wrap="square" tIns="45700">
            <a:noAutofit/>
          </a:bodyPr>
          <a:lstStyle/>
          <a:p>
            <a:pPr indent="0" lvl="1" marL="0" rtl="0" algn="l">
              <a:spcBef>
                <a:spcPts val="0"/>
              </a:spcBef>
              <a:spcAft>
                <a:spcPts val="0"/>
              </a:spcAft>
              <a:buNone/>
            </a:pPr>
            <a:r>
              <a:rPr b="1" lang="en-US" sz="2800">
                <a:solidFill>
                  <a:srgbClr val="FF0000"/>
                </a:solidFill>
              </a:rPr>
              <a:t>Behçet's disease - vasculitis</a:t>
            </a:r>
            <a:endParaRPr b="1" sz="2800">
              <a:solidFill>
                <a:srgbClr val="FF0000"/>
              </a:solidFill>
            </a:endParaRPr>
          </a:p>
        </p:txBody>
      </p:sp>
      <p:sp>
        <p:nvSpPr>
          <p:cNvPr id="253" name="Google Shape;253;p34"/>
          <p:cNvSpPr txBox="1"/>
          <p:nvPr>
            <p:ph idx="1" type="body"/>
          </p:nvPr>
        </p:nvSpPr>
        <p:spPr>
          <a:xfrm>
            <a:off x="107950" y="1536700"/>
            <a:ext cx="3311525" cy="5205413"/>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600"/>
              </a:spcBef>
              <a:spcAft>
                <a:spcPts val="0"/>
              </a:spcAft>
              <a:buNone/>
            </a:pPr>
            <a:r>
              <a:rPr b="1" lang="en-US" u="sng"/>
              <a:t>Side effects: </a:t>
            </a:r>
            <a:r>
              <a:rPr b="1" lang="en-US"/>
              <a:t>arthritis, epididymitis, genital aphthae, gastrointestinal lesions (abdominal pain, diarrhea, colitis), vascular lesions - thrombophlebitis obliterans, neurological manifestations - aseptic meningitis</a:t>
            </a:r>
            <a:endParaRPr b="1"/>
          </a:p>
          <a:p>
            <a:pPr indent="0" lvl="0" marL="0" rtl="0" algn="l">
              <a:spcBef>
                <a:spcPts val="600"/>
              </a:spcBef>
              <a:spcAft>
                <a:spcPts val="0"/>
              </a:spcAft>
              <a:buNone/>
            </a:pPr>
            <a:r>
              <a:t/>
            </a:r>
            <a:endParaRPr b="1" u="sng"/>
          </a:p>
          <a:p>
            <a:pPr indent="0" lvl="0" marL="0" rtl="0" algn="l">
              <a:spcBef>
                <a:spcPts val="600"/>
              </a:spcBef>
              <a:spcAft>
                <a:spcPts val="0"/>
              </a:spcAft>
              <a:buNone/>
            </a:pPr>
            <a:r>
              <a:rPr b="1" lang="en-US" u="sng"/>
              <a:t>Main characteristics:</a:t>
            </a:r>
            <a:endParaRPr b="1" u="sng"/>
          </a:p>
          <a:p>
            <a:pPr indent="0" lvl="0" marL="0" rtl="0" algn="l">
              <a:spcBef>
                <a:spcPts val="600"/>
              </a:spcBef>
              <a:spcAft>
                <a:spcPts val="0"/>
              </a:spcAft>
              <a:buNone/>
            </a:pPr>
            <a:r>
              <a:rPr b="1" lang="en-US" u="sng"/>
              <a:t>a) </a:t>
            </a:r>
            <a:r>
              <a:rPr b="1" lang="en-US"/>
              <a:t>recurrent oral aphthae, skin manifestations and skin hypersensitivity (Patergy test)</a:t>
            </a:r>
            <a:endParaRPr b="1"/>
          </a:p>
          <a:p>
            <a:pPr indent="0" lvl="0" marL="0" rtl="0" algn="l">
              <a:spcBef>
                <a:spcPts val="600"/>
              </a:spcBef>
              <a:spcAft>
                <a:spcPts val="0"/>
              </a:spcAft>
              <a:buNone/>
            </a:pPr>
            <a:r>
              <a:rPr b="1" lang="en-US"/>
              <a:t>b) Eye characteristics are</a:t>
            </a:r>
            <a:endParaRPr b="1"/>
          </a:p>
          <a:p>
            <a:pPr indent="0" lvl="0" marL="0" rtl="0" algn="l">
              <a:spcBef>
                <a:spcPts val="600"/>
              </a:spcBef>
              <a:spcAft>
                <a:spcPts val="0"/>
              </a:spcAft>
              <a:buNone/>
            </a:pPr>
            <a:r>
              <a:rPr b="1" lang="en-US"/>
              <a:t>1. anterior uveitis is recurrent bilateral uveitis with hypopyon in younger people</a:t>
            </a:r>
            <a:endParaRPr b="1"/>
          </a:p>
          <a:p>
            <a:pPr indent="0" lvl="0" marL="0" rtl="0" algn="l">
              <a:spcBef>
                <a:spcPts val="600"/>
              </a:spcBef>
              <a:spcAft>
                <a:spcPts val="0"/>
              </a:spcAft>
              <a:buNone/>
            </a:pPr>
            <a:r>
              <a:rPr b="1" lang="en-US"/>
              <a:t>2. retinal vasculitis</a:t>
            </a:r>
            <a:endParaRPr b="1"/>
          </a:p>
          <a:p>
            <a:pPr indent="0" lvl="0" marL="0" rtl="0" algn="l">
              <a:spcBef>
                <a:spcPts val="600"/>
              </a:spcBef>
              <a:spcAft>
                <a:spcPts val="0"/>
              </a:spcAft>
              <a:buNone/>
            </a:pPr>
            <a:r>
              <a:rPr b="1" lang="en-US"/>
              <a:t>3. neurouveitis</a:t>
            </a:r>
            <a:endParaRPr b="1"/>
          </a:p>
          <a:p>
            <a:pPr indent="0" lvl="0" marL="0" rtl="0" algn="l">
              <a:spcBef>
                <a:spcPts val="600"/>
              </a:spcBef>
              <a:spcAft>
                <a:spcPts val="0"/>
              </a:spcAft>
              <a:buSzPts val="1600"/>
              <a:buNone/>
            </a:pPr>
            <a:r>
              <a:t/>
            </a:r>
            <a:endParaRPr b="1" u="sng"/>
          </a:p>
        </p:txBody>
      </p:sp>
      <p:pic>
        <p:nvPicPr>
          <p:cNvPr id="254" name="Google Shape;254;p34"/>
          <p:cNvPicPr preferRelativeResize="0"/>
          <p:nvPr>
            <p:ph idx="2" type="pic"/>
          </p:nvPr>
        </p:nvPicPr>
        <p:blipFill rotWithShape="1">
          <a:blip r:embed="rId3">
            <a:alphaModFix/>
          </a:blip>
          <a:srcRect b="0" l="22883" r="22882" t="0"/>
          <a:stretch/>
        </p:blipFill>
        <p:spPr>
          <a:xfrm>
            <a:off x="4860032" y="3922773"/>
            <a:ext cx="2448272" cy="2928166"/>
          </a:xfrm>
          <a:prstGeom prst="rect">
            <a:avLst/>
          </a:prstGeom>
          <a:noFill/>
          <a:ln>
            <a:noFill/>
          </a:ln>
        </p:spPr>
      </p:pic>
      <p:sp>
        <p:nvSpPr>
          <p:cNvPr id="255" name="Google Shape;255;p34"/>
          <p:cNvSpPr txBox="1"/>
          <p:nvPr/>
        </p:nvSpPr>
        <p:spPr>
          <a:xfrm>
            <a:off x="3347864" y="548680"/>
            <a:ext cx="6135000" cy="36942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800">
                <a:solidFill>
                  <a:schemeClr val="dk1"/>
                </a:solidFill>
              </a:rPr>
              <a:t>ISG criteria for the diagnosis of Behçet:</a:t>
            </a:r>
            <a:endParaRPr sz="1800">
              <a:solidFill>
                <a:schemeClr val="dk1"/>
              </a:solidFill>
            </a:endParaRPr>
          </a:p>
          <a:p>
            <a:pPr indent="0" lvl="0" marL="0" rtl="0" algn="l">
              <a:spcBef>
                <a:spcPts val="0"/>
              </a:spcBef>
              <a:spcAft>
                <a:spcPts val="0"/>
              </a:spcAft>
              <a:buNone/>
            </a:pPr>
            <a:r>
              <a:rPr lang="en-US" sz="1800">
                <a:solidFill>
                  <a:schemeClr val="dk1"/>
                </a:solidFill>
              </a:rPr>
              <a:t>Oral ulcerations at least three times a year</a:t>
            </a:r>
            <a:endParaRPr sz="1800">
              <a:solidFill>
                <a:schemeClr val="dk1"/>
              </a:solidFill>
            </a:endParaRPr>
          </a:p>
          <a:p>
            <a:pPr indent="0" lvl="0" marL="0" rtl="0" algn="l">
              <a:spcBef>
                <a:spcPts val="0"/>
              </a:spcBef>
              <a:spcAft>
                <a:spcPts val="0"/>
              </a:spcAft>
              <a:buNone/>
            </a:pPr>
            <a:r>
              <a:rPr lang="en-US" sz="1800">
                <a:solidFill>
                  <a:schemeClr val="dk1"/>
                </a:solidFill>
              </a:rPr>
              <a:t>And two of the following four (5) criteria:</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US" sz="1800">
                <a:solidFill>
                  <a:schemeClr val="dk1"/>
                </a:solidFill>
              </a:rPr>
              <a:t>recurrent genital ulceration</a:t>
            </a:r>
            <a:endParaRPr sz="1800">
              <a:solidFill>
                <a:schemeClr val="dk1"/>
              </a:solidFill>
            </a:endParaRPr>
          </a:p>
          <a:p>
            <a:pPr indent="0" lvl="0" marL="0" rtl="0" algn="l">
              <a:spcBef>
                <a:spcPts val="0"/>
              </a:spcBef>
              <a:spcAft>
                <a:spcPts val="0"/>
              </a:spcAft>
              <a:buNone/>
            </a:pPr>
            <a:r>
              <a:rPr lang="en-US" sz="1800">
                <a:solidFill>
                  <a:schemeClr val="dk1"/>
                </a:solidFill>
              </a:rPr>
              <a:t>) anterior uveitis or posterior uveitis as evident</a:t>
            </a:r>
            <a:endParaRPr sz="1800">
              <a:solidFill>
                <a:schemeClr val="dk1"/>
              </a:solidFill>
            </a:endParaRPr>
          </a:p>
          <a:p>
            <a:pPr indent="0" lvl="0" marL="0" rtl="0" algn="l">
              <a:spcBef>
                <a:spcPts val="0"/>
              </a:spcBef>
              <a:spcAft>
                <a:spcPts val="0"/>
              </a:spcAft>
              <a:buNone/>
            </a:pPr>
            <a:r>
              <a:rPr lang="en-US" sz="1800">
                <a:solidFill>
                  <a:schemeClr val="dk1"/>
                </a:solidFill>
              </a:rPr>
              <a:t>   retinal vasculitis</a:t>
            </a:r>
            <a:endParaRPr sz="1800">
              <a:solidFill>
                <a:schemeClr val="dk1"/>
              </a:solidFill>
            </a:endParaRPr>
          </a:p>
          <a:p>
            <a:pPr indent="0" lvl="0" marL="0" rtl="0" algn="l">
              <a:spcBef>
                <a:spcPts val="0"/>
              </a:spcBef>
              <a:spcAft>
                <a:spcPts val="0"/>
              </a:spcAft>
              <a:buNone/>
            </a:pPr>
            <a:r>
              <a:rPr lang="en-US" sz="1800">
                <a:solidFill>
                  <a:schemeClr val="dk1"/>
                </a:solidFill>
              </a:rPr>
              <a:t>3) skin lesions: erythema nodosum, pseudofolliculitis,</a:t>
            </a:r>
            <a:endParaRPr sz="1800">
              <a:solidFill>
                <a:schemeClr val="dk1"/>
              </a:solidFill>
            </a:endParaRPr>
          </a:p>
          <a:p>
            <a:pPr indent="0" lvl="0" marL="0" rtl="0" algn="l">
              <a:spcBef>
                <a:spcPts val="0"/>
              </a:spcBef>
              <a:spcAft>
                <a:spcPts val="0"/>
              </a:spcAft>
              <a:buNone/>
            </a:pPr>
            <a:r>
              <a:rPr lang="en-US" sz="1800">
                <a:solidFill>
                  <a:schemeClr val="dk1"/>
                </a:solidFill>
              </a:rPr>
              <a:t>papulopustular lesions or acneiform nodules</a:t>
            </a:r>
            <a:endParaRPr sz="1800">
              <a:solidFill>
                <a:schemeClr val="dk1"/>
              </a:solidFill>
            </a:endParaRPr>
          </a:p>
          <a:p>
            <a:pPr indent="0" lvl="0" marL="0" rtl="0" algn="l">
              <a:spcBef>
                <a:spcPts val="0"/>
              </a:spcBef>
              <a:spcAft>
                <a:spcPts val="0"/>
              </a:spcAft>
              <a:buNone/>
            </a:pPr>
            <a:r>
              <a:rPr lang="en-US" sz="1800">
                <a:solidFill>
                  <a:schemeClr val="dk1"/>
                </a:solidFill>
              </a:rPr>
              <a:t>4) positive patergy test</a:t>
            </a:r>
            <a:endParaRPr sz="1800">
              <a:solidFill>
                <a:schemeClr val="dk1"/>
              </a:solidFill>
            </a:endParaRPr>
          </a:p>
          <a:p>
            <a:pPr indent="0" lvl="0" marL="0" rtl="0" algn="l">
              <a:spcBef>
                <a:spcPts val="0"/>
              </a:spcBef>
              <a:spcAft>
                <a:spcPts val="0"/>
              </a:spcAft>
              <a:buNone/>
            </a:pPr>
            <a:r>
              <a:rPr lang="en-US" sz="1800">
                <a:solidFill>
                  <a:schemeClr val="dk1"/>
                </a:solidFill>
              </a:rPr>
              <a:t>5) HLA B5, B51</a:t>
            </a:r>
            <a:endParaRPr sz="1800">
              <a:solidFill>
                <a:schemeClr val="dk1"/>
              </a:solidFill>
            </a:endParaRPr>
          </a:p>
          <a:p>
            <a:pPr indent="0" lvl="0" marL="0" marR="0" rtl="0" algn="l">
              <a:spcBef>
                <a:spcPts val="0"/>
              </a:spcBef>
              <a:spcAft>
                <a:spcPts val="0"/>
              </a:spcAft>
              <a:buNone/>
            </a:pPr>
            <a:r>
              <a:t/>
            </a:r>
            <a:endParaRPr sz="18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5"/>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4000"/>
              <a:t>Uveitis of infective </a:t>
            </a:r>
            <a:r>
              <a:rPr lang="en-US" sz="4000"/>
              <a:t>etiology</a:t>
            </a:r>
            <a:endParaRPr sz="4000">
              <a:latin typeface="Candara"/>
              <a:ea typeface="Candara"/>
              <a:cs typeface="Candara"/>
              <a:sym typeface="Candara"/>
            </a:endParaRPr>
          </a:p>
        </p:txBody>
      </p:sp>
      <p:sp>
        <p:nvSpPr>
          <p:cNvPr id="261" name="Google Shape;261;p35"/>
          <p:cNvSpPr/>
          <p:nvPr/>
        </p:nvSpPr>
        <p:spPr>
          <a:xfrm>
            <a:off x="274638" y="1298575"/>
            <a:ext cx="8594725" cy="4937125"/>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0" lvl="0" marL="914400" rtl="0" algn="l">
              <a:lnSpc>
                <a:spcPct val="75000"/>
              </a:lnSpc>
              <a:spcBef>
                <a:spcPts val="0"/>
              </a:spcBef>
              <a:spcAft>
                <a:spcPts val="0"/>
              </a:spcAft>
              <a:buNone/>
            </a:pPr>
            <a:r>
              <a:rPr b="1" lang="en-US" sz="1800">
                <a:solidFill>
                  <a:schemeClr val="dk1"/>
                </a:solidFill>
              </a:rPr>
              <a:t>Viral</a:t>
            </a:r>
            <a:endParaRPr b="1"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Herpes simplex</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Herpes zoster</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CMV</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HIV</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EB</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rubella</a:t>
            </a:r>
            <a:endParaRPr sz="1800">
              <a:solidFill>
                <a:schemeClr val="dk1"/>
              </a:solidFill>
            </a:endParaRPr>
          </a:p>
          <a:p>
            <a:pPr indent="0" lvl="0" marL="914400" rtl="0" algn="l">
              <a:lnSpc>
                <a:spcPct val="75000"/>
              </a:lnSpc>
              <a:spcBef>
                <a:spcPts val="0"/>
              </a:spcBef>
              <a:spcAft>
                <a:spcPts val="0"/>
              </a:spcAft>
              <a:buNone/>
            </a:pPr>
            <a:r>
              <a:t/>
            </a:r>
            <a:endParaRPr sz="1800">
              <a:solidFill>
                <a:schemeClr val="dk1"/>
              </a:solidFill>
            </a:endParaRPr>
          </a:p>
          <a:p>
            <a:pPr indent="0" lvl="0" marL="914400" rtl="0" algn="l">
              <a:lnSpc>
                <a:spcPct val="75000"/>
              </a:lnSpc>
              <a:spcBef>
                <a:spcPts val="0"/>
              </a:spcBef>
              <a:spcAft>
                <a:spcPts val="0"/>
              </a:spcAft>
              <a:buNone/>
            </a:pPr>
            <a:r>
              <a:rPr b="1" lang="en-US" sz="1800">
                <a:solidFill>
                  <a:schemeClr val="dk1"/>
                </a:solidFill>
              </a:rPr>
              <a:t>Bacterial</a:t>
            </a:r>
            <a:endParaRPr b="1"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Tuberculous anterior and posterior</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Syphilitic - Treponema pallidum</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Bacilli leprosy</a:t>
            </a:r>
            <a:endParaRPr sz="1800">
              <a:solidFill>
                <a:schemeClr val="dk1"/>
              </a:solidFill>
            </a:endParaRPr>
          </a:p>
          <a:p>
            <a:pPr indent="0" lvl="0" marL="0" rtl="0" algn="l">
              <a:lnSpc>
                <a:spcPct val="75000"/>
              </a:lnSpc>
              <a:spcBef>
                <a:spcPts val="0"/>
              </a:spcBef>
              <a:spcAft>
                <a:spcPts val="0"/>
              </a:spcAft>
              <a:buNone/>
            </a:pPr>
            <a:r>
              <a:t/>
            </a:r>
            <a:endParaRPr sz="1800">
              <a:solidFill>
                <a:schemeClr val="dk1"/>
              </a:solidFill>
            </a:endParaRPr>
          </a:p>
          <a:p>
            <a:pPr indent="0" lvl="0" marL="914400" rtl="0" algn="l">
              <a:lnSpc>
                <a:spcPct val="75000"/>
              </a:lnSpc>
              <a:spcBef>
                <a:spcPts val="0"/>
              </a:spcBef>
              <a:spcAft>
                <a:spcPts val="0"/>
              </a:spcAft>
              <a:buNone/>
            </a:pPr>
            <a:r>
              <a:rPr b="1" lang="en-US" sz="1800">
                <a:solidFill>
                  <a:schemeClr val="dk1"/>
                </a:solidFill>
              </a:rPr>
              <a:t>Parasitic</a:t>
            </a:r>
            <a:endParaRPr b="1"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Toxoplasma retinochoroiditis</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Toxocara canis choroiditis</a:t>
            </a:r>
            <a:endParaRPr sz="1800">
              <a:solidFill>
                <a:schemeClr val="dk1"/>
              </a:solidFill>
            </a:endParaRPr>
          </a:p>
          <a:p>
            <a:pPr indent="0" lvl="0" marL="914400" rtl="0" algn="l">
              <a:lnSpc>
                <a:spcPct val="75000"/>
              </a:lnSpc>
              <a:spcBef>
                <a:spcPts val="0"/>
              </a:spcBef>
              <a:spcAft>
                <a:spcPts val="0"/>
              </a:spcAft>
              <a:buNone/>
            </a:pPr>
            <a:r>
              <a:t/>
            </a:r>
            <a:endParaRPr sz="1800">
              <a:solidFill>
                <a:schemeClr val="dk1"/>
              </a:solidFill>
            </a:endParaRPr>
          </a:p>
          <a:p>
            <a:pPr indent="0" lvl="0" marL="914400" rtl="0" algn="l">
              <a:lnSpc>
                <a:spcPct val="75000"/>
              </a:lnSpc>
              <a:spcBef>
                <a:spcPts val="0"/>
              </a:spcBef>
              <a:spcAft>
                <a:spcPts val="0"/>
              </a:spcAft>
              <a:buNone/>
            </a:pPr>
            <a:r>
              <a:rPr b="1" lang="en-US" sz="1800">
                <a:solidFill>
                  <a:schemeClr val="dk1"/>
                </a:solidFill>
              </a:rPr>
              <a:t>Fungal</a:t>
            </a:r>
            <a:endParaRPr b="1"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Candida</a:t>
            </a:r>
            <a:endParaRPr sz="1800">
              <a:solidFill>
                <a:schemeClr val="dk1"/>
              </a:solidFill>
            </a:endParaRPr>
          </a:p>
          <a:p>
            <a:pPr indent="-342900" lvl="1" marL="914400" rtl="0" algn="l">
              <a:lnSpc>
                <a:spcPct val="75000"/>
              </a:lnSpc>
              <a:spcBef>
                <a:spcPts val="0"/>
              </a:spcBef>
              <a:spcAft>
                <a:spcPts val="0"/>
              </a:spcAft>
              <a:buClr>
                <a:schemeClr val="dk1"/>
              </a:buClr>
              <a:buSzPts val="1800"/>
              <a:buChar char="•"/>
            </a:pPr>
            <a:r>
              <a:rPr lang="en-US" sz="1800">
                <a:solidFill>
                  <a:schemeClr val="dk1"/>
                </a:solidFill>
              </a:rPr>
              <a:t>Histoplasma capsulatum (Histoplasmosis)</a:t>
            </a:r>
            <a:endParaRPr sz="1800">
              <a:solidFill>
                <a:schemeClr val="dk1"/>
              </a:solidFill>
            </a:endParaRPr>
          </a:p>
          <a:p>
            <a:pPr indent="-114300" lvl="1" marL="114300" marR="0" rtl="0" algn="l">
              <a:lnSpc>
                <a:spcPct val="75000"/>
              </a:lnSpc>
              <a:spcBef>
                <a:spcPts val="0"/>
              </a:spcBef>
              <a:spcAft>
                <a:spcPts val="0"/>
              </a:spcAft>
              <a:buClr>
                <a:schemeClr val="dk1"/>
              </a:buClr>
              <a:buSzPts val="1800"/>
              <a:buChar char="•"/>
            </a:pPr>
            <a:r>
              <a:t/>
            </a:r>
            <a:endParaRPr sz="1800">
              <a:solidFill>
                <a:schemeClr val="dk1"/>
              </a:solidFill>
            </a:endParaRPr>
          </a:p>
        </p:txBody>
      </p:sp>
      <p:pic>
        <p:nvPicPr>
          <p:cNvPr id="262" name="Google Shape;262;p35"/>
          <p:cNvPicPr preferRelativeResize="0"/>
          <p:nvPr/>
        </p:nvPicPr>
        <p:blipFill rotWithShape="1">
          <a:blip r:embed="rId3">
            <a:alphaModFix/>
          </a:blip>
          <a:srcRect b="0" l="0" r="0" t="0"/>
          <a:stretch/>
        </p:blipFill>
        <p:spPr>
          <a:xfrm>
            <a:off x="8318500" y="6032500"/>
            <a:ext cx="609600" cy="609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1"/>
                                        <p:tgtEl>
                                          <p:spTgt spid="2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6"/>
          <p:cNvSpPr txBox="1"/>
          <p:nvPr>
            <p:ph type="title"/>
          </p:nvPr>
        </p:nvSpPr>
        <p:spPr>
          <a:xfrm>
            <a:off x="276225" y="-243408"/>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Virus uveitis</a:t>
            </a:r>
            <a:endParaRPr/>
          </a:p>
        </p:txBody>
      </p:sp>
      <p:sp>
        <p:nvSpPr>
          <p:cNvPr id="268" name="Google Shape;268;p36"/>
          <p:cNvSpPr txBox="1"/>
          <p:nvPr>
            <p:ph idx="1" type="body"/>
          </p:nvPr>
        </p:nvSpPr>
        <p:spPr>
          <a:xfrm>
            <a:off x="297755" y="1124744"/>
            <a:ext cx="8594725" cy="5730825"/>
          </a:xfrm>
          <a:prstGeom prst="rect">
            <a:avLst/>
          </a:prstGeom>
          <a:noFill/>
          <a:ln>
            <a:noFill/>
          </a:ln>
        </p:spPr>
        <p:txBody>
          <a:bodyPr anchorCtr="0" anchor="t" bIns="45700" lIns="91425" spcFirstLastPara="1" rIns="91425" wrap="square" tIns="45700">
            <a:normAutofit fontScale="85000" lnSpcReduction="20000"/>
          </a:bodyPr>
          <a:lstStyle/>
          <a:p>
            <a:pPr indent="-175895" lvl="0" marL="171450" rtl="0" algn="l">
              <a:spcBef>
                <a:spcPts val="600"/>
              </a:spcBef>
              <a:spcAft>
                <a:spcPts val="0"/>
              </a:spcAft>
              <a:buSzPct val="100000"/>
              <a:buChar char="•"/>
            </a:pPr>
            <a:r>
              <a:rPr b="1" lang="en-US"/>
              <a:t>Herpes simplex HSV1:</a:t>
            </a:r>
            <a:endParaRPr b="1"/>
          </a:p>
          <a:p>
            <a:pPr indent="0" lvl="0" marL="171450" rtl="0" algn="l">
              <a:spcBef>
                <a:spcPts val="600"/>
              </a:spcBef>
              <a:spcAft>
                <a:spcPts val="0"/>
              </a:spcAft>
              <a:buNone/>
            </a:pPr>
            <a:r>
              <a:rPr lang="en-US"/>
              <a:t>iridocyclitis and</a:t>
            </a:r>
            <a:endParaRPr/>
          </a:p>
          <a:p>
            <a:pPr indent="0" lvl="0" marL="171450" rtl="0" algn="l">
              <a:spcBef>
                <a:spcPts val="600"/>
              </a:spcBef>
              <a:spcAft>
                <a:spcPts val="0"/>
              </a:spcAft>
              <a:buNone/>
            </a:pPr>
            <a:r>
              <a:rPr lang="en-US"/>
              <a:t>focal chorioretinitis</a:t>
            </a:r>
            <a:endParaRPr/>
          </a:p>
          <a:p>
            <a:pPr indent="-175895" lvl="0" marL="171450" rtl="0" algn="l">
              <a:spcBef>
                <a:spcPts val="600"/>
              </a:spcBef>
              <a:spcAft>
                <a:spcPts val="0"/>
              </a:spcAft>
              <a:buSzPct val="100000"/>
              <a:buChar char="•"/>
            </a:pPr>
            <a:r>
              <a:rPr b="1" lang="en-US"/>
              <a:t>Herpes zoster :</a:t>
            </a:r>
            <a:endParaRPr b="1"/>
          </a:p>
          <a:p>
            <a:pPr indent="0" lvl="0" marL="171450" rtl="0" algn="l">
              <a:spcBef>
                <a:spcPts val="600"/>
              </a:spcBef>
              <a:spcAft>
                <a:spcPts val="0"/>
              </a:spcAft>
              <a:buNone/>
            </a:pPr>
            <a:r>
              <a:rPr lang="en-US"/>
              <a:t>Anterior keratothyroid cyclitis: herpetic changes on the cornea, serofibrinous or fibrinopurulent exudation in the anterior chamber, with or without skin changes, Hutchison's sign</a:t>
            </a:r>
            <a:endParaRPr/>
          </a:p>
          <a:p>
            <a:pPr indent="0" lvl="0" marL="171450" rtl="0" algn="l">
              <a:spcBef>
                <a:spcPts val="600"/>
              </a:spcBef>
              <a:spcAft>
                <a:spcPts val="0"/>
              </a:spcAft>
              <a:buNone/>
            </a:pPr>
            <a:r>
              <a:rPr lang="en-US"/>
              <a:t>With complications: secondary glaucoma (trabeculitis), sectorial atrophy of the lens, secondary cataract</a:t>
            </a:r>
            <a:endParaRPr/>
          </a:p>
          <a:p>
            <a:pPr indent="0" lvl="0" marL="171450" rtl="0" algn="l">
              <a:spcBef>
                <a:spcPts val="600"/>
              </a:spcBef>
              <a:spcAft>
                <a:spcPts val="0"/>
              </a:spcAft>
              <a:buNone/>
            </a:pPr>
            <a:r>
              <a:rPr lang="en-US"/>
              <a:t>posterior uveitis: focal chorioretinitis, retinal vasculitis, acute retinal necrosis, progressive retinal necrosis</a:t>
            </a:r>
            <a:endParaRPr/>
          </a:p>
          <a:p>
            <a:pPr indent="-175895" lvl="0" marL="171450" rtl="0" algn="l">
              <a:spcBef>
                <a:spcPts val="600"/>
              </a:spcBef>
              <a:spcAft>
                <a:spcPts val="0"/>
              </a:spcAft>
              <a:buSzPct val="100000"/>
              <a:buChar char="•"/>
            </a:pPr>
            <a:r>
              <a:rPr lang="en-US"/>
              <a:t>Cytomegalovirus is transmitted transplacentally, hematogenously, oronasally, and sexually.</a:t>
            </a:r>
            <a:endParaRPr/>
          </a:p>
          <a:p>
            <a:pPr indent="0" lvl="0" marL="171450" rtl="0" algn="l">
              <a:spcBef>
                <a:spcPts val="600"/>
              </a:spcBef>
              <a:spcAft>
                <a:spcPts val="0"/>
              </a:spcAft>
              <a:buNone/>
            </a:pPr>
            <a:r>
              <a:rPr lang="en-US"/>
              <a:t>Congenital necrotizing similar to congenital toxoplasma</a:t>
            </a:r>
            <a:endParaRPr/>
          </a:p>
          <a:p>
            <a:pPr indent="0" lvl="0" marL="171450" rtl="0" algn="l">
              <a:spcBef>
                <a:spcPts val="600"/>
              </a:spcBef>
              <a:spcAft>
                <a:spcPts val="0"/>
              </a:spcAft>
              <a:buNone/>
            </a:pPr>
            <a:r>
              <a:rPr lang="en-US"/>
              <a:t>Acquired- immunodeficient: "cooton wool</a:t>
            </a:r>
            <a:endParaRPr/>
          </a:p>
          <a:p>
            <a:pPr indent="0" lvl="0" marL="171450" rtl="0" algn="l">
              <a:spcBef>
                <a:spcPts val="600"/>
              </a:spcBef>
              <a:spcAft>
                <a:spcPts val="0"/>
              </a:spcAft>
              <a:buNone/>
            </a:pPr>
            <a:r>
              <a:rPr lang="en-US"/>
              <a:t>  " beaches, retinal hemorrhages, and necrosis w</a:t>
            </a:r>
            <a:r>
              <a:rPr b="1" lang="en-US"/>
              <a:t>ith vasculitis</a:t>
            </a:r>
            <a:endParaRPr b="1"/>
          </a:p>
          <a:p>
            <a:pPr indent="-175895" lvl="0" marL="171450" rtl="0" algn="l">
              <a:spcBef>
                <a:spcPts val="600"/>
              </a:spcBef>
              <a:spcAft>
                <a:spcPts val="0"/>
              </a:spcAft>
              <a:buSzPct val="100000"/>
              <a:buChar char="•"/>
            </a:pPr>
            <a:r>
              <a:rPr b="1" lang="en-US"/>
              <a:t>Acquired immunodeficiency syndrome HIV virus</a:t>
            </a:r>
            <a:endParaRPr b="1"/>
          </a:p>
          <a:p>
            <a:pPr indent="-175895" lvl="0" marL="171450" rtl="0" algn="l">
              <a:spcBef>
                <a:spcPts val="600"/>
              </a:spcBef>
              <a:spcAft>
                <a:spcPts val="0"/>
              </a:spcAft>
              <a:buSzPct val="100000"/>
              <a:buChar char="•"/>
            </a:pPr>
            <a:r>
              <a:rPr b="1" lang="en-US"/>
              <a:t>Rubella - retinochoroiditis</a:t>
            </a:r>
            <a:endParaRPr b="1"/>
          </a:p>
          <a:p>
            <a:pPr indent="-175895" lvl="0" marL="171450" rtl="0" algn="l">
              <a:spcBef>
                <a:spcPts val="600"/>
              </a:spcBef>
              <a:spcAft>
                <a:spcPts val="0"/>
              </a:spcAft>
              <a:buSzPct val="100000"/>
              <a:buChar char="•"/>
            </a:pPr>
            <a:r>
              <a:rPr b="1" lang="en-US"/>
              <a:t>EBV- anterior uveitis</a:t>
            </a:r>
            <a:endParaRPr b="1"/>
          </a:p>
          <a:p>
            <a:pPr indent="-139382" lvl="0" marL="171450" rtl="0" algn="l">
              <a:spcBef>
                <a:spcPts val="600"/>
              </a:spcBef>
              <a:spcAft>
                <a:spcPts val="0"/>
              </a:spcAft>
              <a:buSzPct val="81818"/>
              <a:buChar char="•"/>
            </a:pPr>
            <a:r>
              <a:t/>
            </a:r>
            <a:endParaRPr b="1"/>
          </a:p>
        </p:txBody>
      </p:sp>
      <p:pic>
        <p:nvPicPr>
          <p:cNvPr id="269" name="Google Shape;269;p36"/>
          <p:cNvPicPr preferRelativeResize="0"/>
          <p:nvPr/>
        </p:nvPicPr>
        <p:blipFill rotWithShape="1">
          <a:blip r:embed="rId3">
            <a:alphaModFix/>
          </a:blip>
          <a:srcRect b="0" l="0" r="0" t="0"/>
          <a:stretch/>
        </p:blipFill>
        <p:spPr>
          <a:xfrm>
            <a:off x="5436096" y="5085184"/>
            <a:ext cx="3490215" cy="1652035"/>
          </a:xfrm>
          <a:prstGeom prst="rect">
            <a:avLst/>
          </a:prstGeom>
          <a:noFill/>
          <a:ln>
            <a:noFill/>
          </a:ln>
        </p:spPr>
      </p:pic>
      <p:sp>
        <p:nvSpPr>
          <p:cNvPr id="270" name="Google Shape;270;p36"/>
          <p:cNvSpPr txBox="1"/>
          <p:nvPr/>
        </p:nvSpPr>
        <p:spPr>
          <a:xfrm>
            <a:off x="5364162" y="5003329"/>
            <a:ext cx="38163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37"/>
          <p:cNvPicPr preferRelativeResize="0"/>
          <p:nvPr/>
        </p:nvPicPr>
        <p:blipFill rotWithShape="1">
          <a:blip r:embed="rId3">
            <a:alphaModFix/>
          </a:blip>
          <a:srcRect b="0" l="0" r="0" t="0"/>
          <a:stretch/>
        </p:blipFill>
        <p:spPr>
          <a:xfrm>
            <a:off x="0" y="533400"/>
            <a:ext cx="9144000" cy="5138738"/>
          </a:xfrm>
          <a:prstGeom prst="rect">
            <a:avLst/>
          </a:prstGeom>
          <a:noFill/>
          <a:ln>
            <a:noFill/>
          </a:ln>
        </p:spPr>
      </p:pic>
      <p:sp>
        <p:nvSpPr>
          <p:cNvPr id="277" name="Google Shape;277;p37"/>
          <p:cNvSpPr txBox="1"/>
          <p:nvPr/>
        </p:nvSpPr>
        <p:spPr>
          <a:xfrm>
            <a:off x="0" y="533400"/>
            <a:ext cx="2819400" cy="4617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lt1"/>
                </a:solidFill>
              </a:rPr>
              <a:t>Papilledema</a:t>
            </a:r>
            <a:endParaRPr sz="2400">
              <a:solidFill>
                <a:schemeClr val="lt1"/>
              </a:solidFill>
              <a:latin typeface="Arial"/>
              <a:ea typeface="Arial"/>
              <a:cs typeface="Arial"/>
              <a:sym typeface="Arial"/>
            </a:endParaRPr>
          </a:p>
        </p:txBody>
      </p:sp>
      <p:sp>
        <p:nvSpPr>
          <p:cNvPr id="278" name="Google Shape;278;p37"/>
          <p:cNvSpPr/>
          <p:nvPr/>
        </p:nvSpPr>
        <p:spPr>
          <a:xfrm>
            <a:off x="6705600" y="2590800"/>
            <a:ext cx="1371600" cy="1905000"/>
          </a:xfrm>
          <a:prstGeom prst="ellipse">
            <a:avLst/>
          </a:prstGeom>
          <a:noFill/>
          <a:ln cap="flat" cmpd="sng" w="9525">
            <a:solidFill>
              <a:schemeClr val="accent1"/>
            </a:solidFill>
            <a:prstDash val="solid"/>
            <a:round/>
            <a:headEnd len="sm" w="sm" type="none"/>
            <a:tailEnd len="sm" w="sm" type="none"/>
          </a:ln>
          <a:effectLst>
            <a:outerShdw blurRad="50800" rotWithShape="0" algn="br"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pic>
        <p:nvPicPr>
          <p:cNvPr id="283" name="Google Shape;283;p38"/>
          <p:cNvPicPr preferRelativeResize="0"/>
          <p:nvPr/>
        </p:nvPicPr>
        <p:blipFill rotWithShape="1">
          <a:blip r:embed="rId3">
            <a:alphaModFix/>
          </a:blip>
          <a:srcRect b="0" l="16202" r="13727" t="0"/>
          <a:stretch/>
        </p:blipFill>
        <p:spPr>
          <a:xfrm>
            <a:off x="69850" y="952500"/>
            <a:ext cx="6407150" cy="4951413"/>
          </a:xfrm>
          <a:prstGeom prst="rect">
            <a:avLst/>
          </a:prstGeom>
          <a:noFill/>
          <a:ln>
            <a:noFill/>
          </a:ln>
        </p:spPr>
      </p:pic>
      <p:sp>
        <p:nvSpPr>
          <p:cNvPr id="284" name="Google Shape;284;p38"/>
          <p:cNvSpPr txBox="1"/>
          <p:nvPr/>
        </p:nvSpPr>
        <p:spPr>
          <a:xfrm>
            <a:off x="12700" y="609600"/>
            <a:ext cx="6235800" cy="5850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FFFFFF"/>
                </a:solidFill>
              </a:rPr>
              <a:t>+retinitis, vasculitis, vitritis</a:t>
            </a:r>
            <a:endParaRPr sz="3200">
              <a:solidFill>
                <a:srgbClr val="FFFFFF"/>
              </a:solidFill>
              <a:latin typeface="Arial"/>
              <a:ea typeface="Arial"/>
              <a:cs typeface="Arial"/>
              <a:sym typeface="Arial"/>
            </a:endParaRPr>
          </a:p>
        </p:txBody>
      </p:sp>
      <p:pic>
        <p:nvPicPr>
          <p:cNvPr id="285" name="Google Shape;285;p38"/>
          <p:cNvPicPr preferRelativeResize="0"/>
          <p:nvPr/>
        </p:nvPicPr>
        <p:blipFill rotWithShape="1">
          <a:blip r:embed="rId4">
            <a:alphaModFix/>
          </a:blip>
          <a:srcRect b="0" l="0" r="0" t="0"/>
          <a:stretch/>
        </p:blipFill>
        <p:spPr>
          <a:xfrm>
            <a:off x="4671844" y="4924455"/>
            <a:ext cx="4462095" cy="1905000"/>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
        <p:nvSpPr>
          <p:cNvPr id="286" name="Google Shape;286;p38"/>
          <p:cNvSpPr txBox="1"/>
          <p:nvPr/>
        </p:nvSpPr>
        <p:spPr>
          <a:xfrm>
            <a:off x="4876800" y="4749800"/>
            <a:ext cx="4114800" cy="107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FFFFFF"/>
                </a:solidFill>
                <a:latin typeface="Arial"/>
                <a:ea typeface="Arial"/>
                <a:cs typeface="Arial"/>
                <a:sym typeface="Arial"/>
              </a:rPr>
              <a:t>+</a:t>
            </a:r>
            <a:endParaRPr sz="3200">
              <a:solidFill>
                <a:srgbClr val="FFFFFF"/>
              </a:solidFill>
            </a:endParaRPr>
          </a:p>
          <a:p>
            <a:pPr indent="0" lvl="0" marL="0" marR="0" rtl="0" algn="l">
              <a:spcBef>
                <a:spcPts val="0"/>
              </a:spcBef>
              <a:spcAft>
                <a:spcPts val="0"/>
              </a:spcAft>
              <a:buNone/>
            </a:pPr>
            <a:r>
              <a:rPr lang="en-US" sz="3200">
                <a:solidFill>
                  <a:srgbClr val="FFFFFF"/>
                </a:solidFill>
              </a:rPr>
              <a:t>subretinal fluid</a:t>
            </a:r>
            <a:endParaRPr sz="3200">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id="291" name="Google Shape;291;p39"/>
          <p:cNvPicPr preferRelativeResize="0"/>
          <p:nvPr/>
        </p:nvPicPr>
        <p:blipFill rotWithShape="1">
          <a:blip r:embed="rId3">
            <a:alphaModFix/>
          </a:blip>
          <a:srcRect b="0" l="0" r="0" t="0"/>
          <a:stretch/>
        </p:blipFill>
        <p:spPr>
          <a:xfrm>
            <a:off x="0" y="1041400"/>
            <a:ext cx="9144000" cy="4762500"/>
          </a:xfrm>
          <a:prstGeom prst="rect">
            <a:avLst/>
          </a:prstGeom>
          <a:noFill/>
          <a:ln>
            <a:noFill/>
          </a:ln>
        </p:spPr>
      </p:pic>
      <p:sp>
        <p:nvSpPr>
          <p:cNvPr id="292" name="Google Shape;292;p39"/>
          <p:cNvSpPr txBox="1"/>
          <p:nvPr/>
        </p:nvSpPr>
        <p:spPr>
          <a:xfrm>
            <a:off x="0" y="838200"/>
            <a:ext cx="2819400" cy="5850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FFFFFF"/>
                </a:solidFill>
              </a:rPr>
              <a:t>+</a:t>
            </a:r>
            <a:r>
              <a:rPr lang="en-US" sz="3200">
                <a:solidFill>
                  <a:srgbClr val="FFFFFF"/>
                </a:solidFill>
              </a:rPr>
              <a:t>papilledema</a:t>
            </a:r>
            <a:endParaRPr sz="3200">
              <a:solidFill>
                <a:srgbClr val="FFFFFF"/>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0"/>
          <p:cNvSpPr txBox="1"/>
          <p:nvPr>
            <p:ph idx="4294967295" type="title"/>
          </p:nvPr>
        </p:nvSpPr>
        <p:spPr>
          <a:xfrm>
            <a:off x="152400" y="512763"/>
            <a:ext cx="89916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br>
              <a:rPr lang="en-US">
                <a:latin typeface="Candara"/>
                <a:ea typeface="Candara"/>
                <a:cs typeface="Candara"/>
                <a:sym typeface="Candara"/>
              </a:rPr>
            </a:br>
            <a:r>
              <a:rPr lang="en-US" sz="2700"/>
              <a:t>ACUTE RETINAL NECROSIS</a:t>
            </a:r>
            <a:endParaRPr sz="2700"/>
          </a:p>
          <a:p>
            <a:pPr indent="0" lvl="0" marL="0" rtl="0" algn="l">
              <a:spcBef>
                <a:spcPts val="0"/>
              </a:spcBef>
              <a:spcAft>
                <a:spcPts val="0"/>
              </a:spcAft>
              <a:buNone/>
            </a:pPr>
            <a:r>
              <a:rPr lang="en-US" sz="2700"/>
              <a:t>American Uveitis Association Criteria, 1994</a:t>
            </a:r>
            <a:endParaRPr sz="2700"/>
          </a:p>
          <a:p>
            <a:pPr indent="0" lvl="0" marL="0" rtl="0" algn="l">
              <a:spcBef>
                <a:spcPts val="0"/>
              </a:spcBef>
              <a:spcAft>
                <a:spcPts val="0"/>
              </a:spcAft>
              <a:buNone/>
            </a:pPr>
            <a:r>
              <a:t/>
            </a:r>
            <a:endParaRPr sz="2700"/>
          </a:p>
        </p:txBody>
      </p:sp>
      <p:sp>
        <p:nvSpPr>
          <p:cNvPr id="299" name="Google Shape;299;p40"/>
          <p:cNvSpPr txBox="1"/>
          <p:nvPr>
            <p:ph idx="4294967295" type="body"/>
          </p:nvPr>
        </p:nvSpPr>
        <p:spPr>
          <a:xfrm>
            <a:off x="762000" y="1828800"/>
            <a:ext cx="7772400" cy="4572000"/>
          </a:xfrm>
          <a:prstGeom prst="rect">
            <a:avLst/>
          </a:prstGeom>
          <a:noFill/>
          <a:ln>
            <a:noFill/>
          </a:ln>
        </p:spPr>
        <p:txBody>
          <a:bodyPr anchorCtr="0" anchor="t" bIns="45700" lIns="91425" spcFirstLastPara="1" rIns="91425" wrap="square" tIns="45700">
            <a:normAutofit/>
          </a:bodyPr>
          <a:lstStyle/>
          <a:p>
            <a:pPr indent="-171450" lvl="0" marL="171450" rtl="0" algn="l">
              <a:spcBef>
                <a:spcPts val="600"/>
              </a:spcBef>
              <a:spcAft>
                <a:spcPts val="0"/>
              </a:spcAft>
              <a:buSzPts val="2200"/>
              <a:buAutoNum type="arabicPeriod"/>
            </a:pPr>
            <a:r>
              <a:rPr lang="en-US" u="sng"/>
              <a:t>1+ discrete focus of retinal necrosis in the periphery</a:t>
            </a:r>
            <a:endParaRPr u="sng"/>
          </a:p>
          <a:p>
            <a:pPr indent="-171450" lvl="0" marL="171450" rtl="0" algn="l">
              <a:spcBef>
                <a:spcPts val="600"/>
              </a:spcBef>
              <a:spcAft>
                <a:spcPts val="0"/>
              </a:spcAft>
              <a:buSzPts val="2200"/>
              <a:buAutoNum type="arabicPeriod"/>
            </a:pPr>
            <a:r>
              <a:rPr lang="en-US" u="sng"/>
              <a:t>Rapid progression - if antiviral therapy is not administered</a:t>
            </a:r>
            <a:endParaRPr u="sng"/>
          </a:p>
          <a:p>
            <a:pPr indent="-171450" lvl="0" marL="171450" rtl="0" algn="l">
              <a:spcBef>
                <a:spcPts val="600"/>
              </a:spcBef>
              <a:spcAft>
                <a:spcPts val="0"/>
              </a:spcAft>
              <a:buSzPts val="2200"/>
              <a:buAutoNum type="arabicPeriod"/>
            </a:pPr>
            <a:r>
              <a:rPr lang="en-US" u="sng"/>
              <a:t>Circumferential expansion</a:t>
            </a:r>
            <a:endParaRPr u="sng"/>
          </a:p>
          <a:p>
            <a:pPr indent="-171450" lvl="0" marL="171450" rtl="0" algn="l">
              <a:spcBef>
                <a:spcPts val="600"/>
              </a:spcBef>
              <a:spcAft>
                <a:spcPts val="0"/>
              </a:spcAft>
              <a:buSzPts val="2200"/>
              <a:buAutoNum type="arabicPeriod"/>
            </a:pPr>
            <a:r>
              <a:rPr lang="en-US" u="sng"/>
              <a:t>Occlusive vasculopathy with arteriolar involvement</a:t>
            </a:r>
            <a:endParaRPr u="sng"/>
          </a:p>
          <a:p>
            <a:pPr indent="-171450" lvl="0" marL="171450" rtl="0" algn="l">
              <a:spcBef>
                <a:spcPts val="600"/>
              </a:spcBef>
              <a:spcAft>
                <a:spcPts val="0"/>
              </a:spcAft>
              <a:buSzPts val="2200"/>
              <a:buAutoNum type="arabicPeriod"/>
            </a:pPr>
            <a:r>
              <a:rPr lang="en-US" u="sng"/>
              <a:t>Intense vitritis and inflammation in the anterior chamber (independent of the spread of retinal necrosis, age and immune status of the patient)</a:t>
            </a:r>
            <a:endParaRPr u="sng"/>
          </a:p>
          <a:p>
            <a:pPr indent="-171450" lvl="0" marL="171450" rtl="0" algn="l">
              <a:spcBef>
                <a:spcPts val="600"/>
              </a:spcBef>
              <a:spcAft>
                <a:spcPts val="0"/>
              </a:spcAft>
              <a:buSzPts val="2200"/>
              <a:buAutoNum type="arabicPeriod"/>
            </a:pPr>
            <a:r>
              <a:rPr lang="en-US" u="sng"/>
              <a:t>Optic neuropathy/atrophy, scleritis and pain (not necessary for diagnosis)</a:t>
            </a:r>
            <a:endParaRPr u="sng"/>
          </a:p>
          <a:p>
            <a:pPr indent="0" lvl="0" marL="171450" rtl="0" algn="l">
              <a:spcBef>
                <a:spcPts val="600"/>
              </a:spcBef>
              <a:spcAft>
                <a:spcPts val="0"/>
              </a:spcAft>
              <a:buNone/>
            </a:pPr>
            <a:r>
              <a:t/>
            </a:r>
            <a:endParaRPr u="sng"/>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1"/>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ARN</a:t>
            </a:r>
            <a:endParaRPr>
              <a:latin typeface="Candara"/>
              <a:ea typeface="Candara"/>
              <a:cs typeface="Candara"/>
              <a:sym typeface="Candara"/>
            </a:endParaRPr>
          </a:p>
        </p:txBody>
      </p:sp>
      <p:sp>
        <p:nvSpPr>
          <p:cNvPr id="305" name="Google Shape;305;p41"/>
          <p:cNvSpPr txBox="1"/>
          <p:nvPr>
            <p:ph idx="4294967295" type="body"/>
          </p:nvPr>
        </p:nvSpPr>
        <p:spPr>
          <a:xfrm>
            <a:off x="1371600" y="1784350"/>
            <a:ext cx="7772400" cy="4572000"/>
          </a:xfrm>
          <a:prstGeom prst="rect">
            <a:avLst/>
          </a:prstGeom>
          <a:noFill/>
          <a:ln>
            <a:noFill/>
          </a:ln>
        </p:spPr>
        <p:txBody>
          <a:bodyPr anchorCtr="0" anchor="t" bIns="45700" lIns="91425" spcFirstLastPara="1" rIns="91425" wrap="square" tIns="45700">
            <a:normAutofit/>
          </a:bodyPr>
          <a:lstStyle/>
          <a:p>
            <a:pPr indent="-171450" lvl="0" marL="171450" rtl="0" algn="l">
              <a:spcBef>
                <a:spcPts val="0"/>
              </a:spcBef>
              <a:spcAft>
                <a:spcPts val="0"/>
              </a:spcAft>
              <a:buSzPts val="2200"/>
              <a:buChar char="•"/>
            </a:pPr>
            <a:r>
              <a:rPr lang="en-US"/>
              <a:t>33% bilaterally (for 6n) in 25% treated and 65% untreated</a:t>
            </a:r>
            <a:endParaRPr/>
          </a:p>
          <a:p>
            <a:pPr indent="-171450" lvl="0" marL="171450" rtl="0" algn="l">
              <a:spcBef>
                <a:spcPts val="0"/>
              </a:spcBef>
              <a:spcAft>
                <a:spcPts val="0"/>
              </a:spcAft>
              <a:buSzPts val="2200"/>
              <a:buChar char="•"/>
            </a:pPr>
            <a:r>
              <a:rPr lang="en-US"/>
              <a:t>75% retinal detachment</a:t>
            </a:r>
            <a:endParaRPr/>
          </a:p>
          <a:p>
            <a:pPr indent="0" lvl="0" marL="171450" rtl="0" algn="l">
              <a:spcBef>
                <a:spcPts val="0"/>
              </a:spcBef>
              <a:spcAft>
                <a:spcPts val="0"/>
              </a:spcAft>
              <a:buNone/>
            </a:pPr>
            <a:r>
              <a:t/>
            </a:r>
            <a:endParaRPr/>
          </a:p>
          <a:p>
            <a:pPr indent="-171450" lvl="0" marL="171450" rtl="0" algn="l">
              <a:spcBef>
                <a:spcPts val="0"/>
              </a:spcBef>
              <a:spcAft>
                <a:spcPts val="0"/>
              </a:spcAft>
              <a:buSzPts val="2200"/>
              <a:buChar char="•"/>
            </a:pPr>
            <a:r>
              <a:rPr lang="en-US"/>
              <a:t>Diagnosis:</a:t>
            </a:r>
            <a:endParaRPr/>
          </a:p>
          <a:p>
            <a:pPr indent="-171450" lvl="0" marL="171450" rtl="0" algn="l">
              <a:spcBef>
                <a:spcPts val="0"/>
              </a:spcBef>
              <a:spcAft>
                <a:spcPts val="0"/>
              </a:spcAft>
              <a:buSzPts val="2200"/>
              <a:buChar char="•"/>
            </a:pPr>
            <a:r>
              <a:rPr lang="en-US"/>
              <a:t>Clinical</a:t>
            </a:r>
            <a:endParaRPr/>
          </a:p>
          <a:p>
            <a:pPr indent="-171450" lvl="0" marL="171450" rtl="0" algn="l">
              <a:spcBef>
                <a:spcPts val="0"/>
              </a:spcBef>
              <a:spcAft>
                <a:spcPts val="0"/>
              </a:spcAft>
              <a:buSzPts val="2200"/>
              <a:buChar char="•"/>
            </a:pPr>
            <a:r>
              <a:rPr lang="en-US"/>
              <a:t>PCR from the anterior chamber must be performed on:</a:t>
            </a:r>
            <a:endParaRPr/>
          </a:p>
          <a:p>
            <a:pPr indent="0" lvl="0" marL="171450" rtl="0" algn="l">
              <a:spcBef>
                <a:spcPts val="0"/>
              </a:spcBef>
              <a:spcAft>
                <a:spcPts val="0"/>
              </a:spcAft>
              <a:buNone/>
            </a:pPr>
            <a:r>
              <a:t/>
            </a:r>
            <a:endParaRPr/>
          </a:p>
          <a:p>
            <a:pPr indent="0" lvl="1" marL="454914" rtl="0" algn="l">
              <a:spcBef>
                <a:spcPts val="600"/>
              </a:spcBef>
              <a:spcAft>
                <a:spcPts val="0"/>
              </a:spcAft>
              <a:buSzPts val="2000"/>
              <a:buFont typeface="Arial"/>
              <a:buNone/>
            </a:pPr>
            <a:r>
              <a:rPr b="1" lang="en-US">
                <a:solidFill>
                  <a:srgbClr val="FF0000"/>
                </a:solidFill>
              </a:rPr>
              <a:t>    </a:t>
            </a:r>
            <a:endParaRPr/>
          </a:p>
          <a:p>
            <a:pPr indent="0" lvl="1" marL="454914" rtl="0" algn="l">
              <a:spcBef>
                <a:spcPts val="600"/>
              </a:spcBef>
              <a:spcAft>
                <a:spcPts val="0"/>
              </a:spcAft>
              <a:buSzPts val="2000"/>
              <a:buFont typeface="Arial"/>
              <a:buNone/>
            </a:pPr>
            <a:r>
              <a:rPr b="1" lang="en-US">
                <a:solidFill>
                  <a:srgbClr val="FF0000"/>
                </a:solidFill>
              </a:rPr>
              <a:t>   </a:t>
            </a:r>
            <a:r>
              <a:rPr b="1" lang="en-US" sz="2800">
                <a:solidFill>
                  <a:srgbClr val="2E2224"/>
                </a:solidFill>
              </a:rPr>
              <a:t> HZV&gt; HSV1 &gt; HSV2 &gt; CMV&gt; EBV</a:t>
            </a:r>
            <a:endParaRPr b="1" sz="2800">
              <a:solidFill>
                <a:srgbClr val="2E2224"/>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type="title"/>
          </p:nvPr>
        </p:nvSpPr>
        <p:spPr>
          <a:xfrm>
            <a:off x="276225" y="260648"/>
            <a:ext cx="859140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Etiological classification</a:t>
            </a:r>
            <a:endParaRPr>
              <a:latin typeface="Candara"/>
              <a:ea typeface="Candara"/>
              <a:cs typeface="Candara"/>
              <a:sym typeface="Candara"/>
            </a:endParaRPr>
          </a:p>
        </p:txBody>
      </p:sp>
      <p:sp>
        <p:nvSpPr>
          <p:cNvPr id="110" name="Google Shape;110;p15"/>
          <p:cNvSpPr/>
          <p:nvPr/>
        </p:nvSpPr>
        <p:spPr>
          <a:xfrm>
            <a:off x="274638" y="1444625"/>
            <a:ext cx="8594725" cy="4937125"/>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323850" lvl="1" marL="914400" rtl="0" algn="l">
              <a:lnSpc>
                <a:spcPct val="75000"/>
              </a:lnSpc>
              <a:spcBef>
                <a:spcPts val="0"/>
              </a:spcBef>
              <a:spcAft>
                <a:spcPts val="0"/>
              </a:spcAft>
              <a:buClr>
                <a:schemeClr val="dk1"/>
              </a:buClr>
              <a:buSzPts val="1500"/>
              <a:buChar char="•"/>
            </a:pPr>
            <a:r>
              <a:rPr b="1" lang="en-US" sz="1500">
                <a:solidFill>
                  <a:schemeClr val="dk1"/>
                </a:solidFill>
              </a:rPr>
              <a:t>Infectious</a:t>
            </a:r>
            <a:endParaRPr b="1" sz="1500">
              <a:solidFill>
                <a:schemeClr val="dk1"/>
              </a:solidFill>
            </a:endParaRPr>
          </a:p>
          <a:p>
            <a:pPr indent="-323850" lvl="1" marL="914400" rtl="0" algn="l">
              <a:lnSpc>
                <a:spcPct val="75000"/>
              </a:lnSpc>
              <a:spcBef>
                <a:spcPts val="0"/>
              </a:spcBef>
              <a:spcAft>
                <a:spcPts val="0"/>
              </a:spcAft>
              <a:buClr>
                <a:schemeClr val="dk1"/>
              </a:buClr>
              <a:buSzPts val="1500"/>
              <a:buChar char="•"/>
            </a:pPr>
            <a:r>
              <a:rPr lang="en-US" sz="1500">
                <a:solidFill>
                  <a:schemeClr val="dk1"/>
                </a:solidFill>
              </a:rPr>
              <a:t>Exogenous</a:t>
            </a:r>
            <a:endParaRPr sz="1500">
              <a:solidFill>
                <a:schemeClr val="dk1"/>
              </a:solidFill>
            </a:endParaRPr>
          </a:p>
          <a:p>
            <a:pPr indent="-323850" lvl="1" marL="914400" rtl="0" algn="l">
              <a:lnSpc>
                <a:spcPct val="75000"/>
              </a:lnSpc>
              <a:spcBef>
                <a:spcPts val="0"/>
              </a:spcBef>
              <a:spcAft>
                <a:spcPts val="0"/>
              </a:spcAft>
              <a:buClr>
                <a:schemeClr val="dk1"/>
              </a:buClr>
              <a:buSzPts val="1500"/>
              <a:buChar char="•"/>
            </a:pPr>
            <a:r>
              <a:rPr lang="en-US" sz="1500">
                <a:solidFill>
                  <a:schemeClr val="dk1"/>
                </a:solidFill>
              </a:rPr>
              <a:t>Injury</a:t>
            </a:r>
            <a:endParaRPr sz="1500">
              <a:solidFill>
                <a:schemeClr val="dk1"/>
              </a:solidFill>
            </a:endParaRPr>
          </a:p>
          <a:p>
            <a:pPr indent="-323850" lvl="1" marL="914400" rtl="0" algn="l">
              <a:lnSpc>
                <a:spcPct val="75000"/>
              </a:lnSpc>
              <a:spcBef>
                <a:spcPts val="0"/>
              </a:spcBef>
              <a:spcAft>
                <a:spcPts val="0"/>
              </a:spcAft>
              <a:buClr>
                <a:schemeClr val="dk1"/>
              </a:buClr>
              <a:buSzPts val="1500"/>
              <a:buChar char="•"/>
            </a:pPr>
            <a:r>
              <a:rPr lang="en-US" sz="1500">
                <a:solidFill>
                  <a:schemeClr val="dk1"/>
                </a:solidFill>
              </a:rPr>
              <a:t>Surgical intervention</a:t>
            </a:r>
            <a:endParaRPr sz="1500">
              <a:solidFill>
                <a:schemeClr val="dk1"/>
              </a:solidFill>
            </a:endParaRPr>
          </a:p>
          <a:p>
            <a:pPr indent="-323850" lvl="1" marL="914400" rtl="0" algn="l">
              <a:lnSpc>
                <a:spcPct val="75000"/>
              </a:lnSpc>
              <a:spcBef>
                <a:spcPts val="0"/>
              </a:spcBef>
              <a:spcAft>
                <a:spcPts val="0"/>
              </a:spcAft>
              <a:buClr>
                <a:schemeClr val="dk1"/>
              </a:buClr>
              <a:buSzPts val="1500"/>
              <a:buChar char="•"/>
            </a:pPr>
            <a:r>
              <a:rPr lang="en-US" sz="1500">
                <a:solidFill>
                  <a:schemeClr val="dk1"/>
                </a:solidFill>
              </a:rPr>
              <a:t>Endogenous</a:t>
            </a:r>
            <a:endParaRPr sz="1500">
              <a:solidFill>
                <a:schemeClr val="dk1"/>
              </a:solidFill>
            </a:endParaRPr>
          </a:p>
          <a:p>
            <a:pPr indent="0" lvl="0" marL="914400" marR="0" rtl="0" algn="l">
              <a:lnSpc>
                <a:spcPct val="75000"/>
              </a:lnSpc>
              <a:spcBef>
                <a:spcPts val="0"/>
              </a:spcBef>
              <a:spcAft>
                <a:spcPts val="0"/>
              </a:spcAft>
              <a:buNone/>
            </a:pPr>
            <a:r>
              <a:t/>
            </a:r>
            <a:endParaRPr sz="1500">
              <a:solidFill>
                <a:schemeClr val="dk1"/>
              </a:solidFill>
            </a:endParaRPr>
          </a:p>
          <a:p>
            <a:pPr indent="0" lvl="1" marL="114300" marR="0" rtl="0" algn="l">
              <a:lnSpc>
                <a:spcPct val="75000"/>
              </a:lnSpc>
              <a:spcBef>
                <a:spcPts val="180"/>
              </a:spcBef>
              <a:spcAft>
                <a:spcPts val="0"/>
              </a:spcAft>
              <a:buClr>
                <a:schemeClr val="dk1"/>
              </a:buClr>
              <a:buSzPts val="1800"/>
              <a:buFont typeface="Arial"/>
              <a:buNone/>
            </a:pPr>
            <a:r>
              <a:t/>
            </a:r>
            <a:endParaRPr b="0" i="0" sz="1500" u="none" cap="none" strike="noStrike">
              <a:solidFill>
                <a:schemeClr val="dk1"/>
              </a:solidFill>
              <a:latin typeface="Arial"/>
              <a:ea typeface="Arial"/>
              <a:cs typeface="Arial"/>
              <a:sym typeface="Arial"/>
            </a:endParaRPr>
          </a:p>
          <a:p>
            <a:pPr indent="-323850" lvl="1" marL="914400" rtl="0" algn="l">
              <a:lnSpc>
                <a:spcPct val="75000"/>
              </a:lnSpc>
              <a:spcBef>
                <a:spcPts val="180"/>
              </a:spcBef>
              <a:spcAft>
                <a:spcPts val="0"/>
              </a:spcAft>
              <a:buClr>
                <a:schemeClr val="dk1"/>
              </a:buClr>
              <a:buSzPts val="1500"/>
              <a:buChar char="•"/>
            </a:pPr>
            <a:r>
              <a:rPr b="1" lang="en-US" sz="1500">
                <a:solidFill>
                  <a:schemeClr val="dk1"/>
                </a:solidFill>
              </a:rPr>
              <a:t>Non-infectious</a:t>
            </a:r>
            <a:endParaRPr b="1"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They are endogenous and associated with systemic diseases:</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Connective tissue</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Inflammatory rheumatism</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Systemic granulomatosis</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Systemic vasculitis</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Antiphospholipid syndrome</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MS</a:t>
            </a:r>
            <a:endParaRPr sz="1500">
              <a:solidFill>
                <a:schemeClr val="dk1"/>
              </a:solidFill>
            </a:endParaRPr>
          </a:p>
          <a:p>
            <a:pPr indent="-95250" lvl="1" marL="114300" marR="0" rtl="0" algn="l">
              <a:lnSpc>
                <a:spcPct val="75000"/>
              </a:lnSpc>
              <a:spcBef>
                <a:spcPts val="180"/>
              </a:spcBef>
              <a:spcAft>
                <a:spcPts val="0"/>
              </a:spcAft>
              <a:buClr>
                <a:schemeClr val="dk1"/>
              </a:buClr>
              <a:buSzPts val="1500"/>
              <a:buChar char="•"/>
            </a:pPr>
            <a:r>
              <a:t/>
            </a:r>
            <a:endParaRPr sz="1500">
              <a:solidFill>
                <a:schemeClr val="dk1"/>
              </a:solidFill>
            </a:endParaRPr>
          </a:p>
          <a:p>
            <a:pPr indent="0" lvl="1" marL="114300" marR="0" rtl="0" algn="l">
              <a:lnSpc>
                <a:spcPct val="75000"/>
              </a:lnSpc>
              <a:spcBef>
                <a:spcPts val="180"/>
              </a:spcBef>
              <a:spcAft>
                <a:spcPts val="0"/>
              </a:spcAft>
              <a:buClr>
                <a:schemeClr val="dk1"/>
              </a:buClr>
              <a:buSzPts val="1800"/>
              <a:buFont typeface="Arial"/>
              <a:buNone/>
            </a:pPr>
            <a:r>
              <a:t/>
            </a:r>
            <a:endParaRPr b="0" i="0" sz="1500" u="none" cap="none" strike="noStrike">
              <a:solidFill>
                <a:schemeClr val="dk1"/>
              </a:solidFill>
              <a:latin typeface="Arial"/>
              <a:ea typeface="Arial"/>
              <a:cs typeface="Arial"/>
              <a:sym typeface="Arial"/>
            </a:endParaRPr>
          </a:p>
          <a:p>
            <a:pPr indent="-323850" lvl="1" marL="914400" rtl="0" algn="l">
              <a:lnSpc>
                <a:spcPct val="75000"/>
              </a:lnSpc>
              <a:spcBef>
                <a:spcPts val="180"/>
              </a:spcBef>
              <a:spcAft>
                <a:spcPts val="0"/>
              </a:spcAft>
              <a:buClr>
                <a:schemeClr val="dk1"/>
              </a:buClr>
              <a:buSzPts val="1500"/>
              <a:buChar char="•"/>
            </a:pPr>
            <a:r>
              <a:rPr b="1" lang="en-US" sz="1500">
                <a:solidFill>
                  <a:schemeClr val="dk1"/>
                </a:solidFill>
              </a:rPr>
              <a:t>Entities - idiopathic specific</a:t>
            </a:r>
            <a:endParaRPr b="1"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Fuchs uveopathy</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Posner-Schlossman syndrome</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Masked syndrome</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White spot syndrome</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Central serous chorioretinopathy</a:t>
            </a:r>
            <a:endParaRPr sz="1500">
              <a:solidFill>
                <a:schemeClr val="dk1"/>
              </a:solidFill>
            </a:endParaRPr>
          </a:p>
          <a:p>
            <a:pPr indent="0" lvl="0" marL="0" rtl="0" algn="l">
              <a:lnSpc>
                <a:spcPct val="75000"/>
              </a:lnSpc>
              <a:spcBef>
                <a:spcPts val="180"/>
              </a:spcBef>
              <a:spcAft>
                <a:spcPts val="0"/>
              </a:spcAft>
              <a:buNone/>
            </a:pPr>
            <a:r>
              <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Entities - idiopathic non-specific</a:t>
            </a:r>
            <a:endParaRPr sz="1500">
              <a:solidFill>
                <a:schemeClr val="dk1"/>
              </a:solidFill>
            </a:endParaRPr>
          </a:p>
          <a:p>
            <a:pPr indent="-323850" lvl="1" marL="914400" rtl="0" algn="l">
              <a:lnSpc>
                <a:spcPct val="75000"/>
              </a:lnSpc>
              <a:spcBef>
                <a:spcPts val="180"/>
              </a:spcBef>
              <a:spcAft>
                <a:spcPts val="0"/>
              </a:spcAft>
              <a:buClr>
                <a:schemeClr val="dk1"/>
              </a:buClr>
              <a:buSzPts val="1500"/>
              <a:buChar char="•"/>
            </a:pPr>
            <a:r>
              <a:rPr lang="en-US" sz="1500">
                <a:solidFill>
                  <a:schemeClr val="dk1"/>
                </a:solidFill>
              </a:rPr>
              <a:t>idiopathic non-specific</a:t>
            </a:r>
            <a:endParaRPr sz="1500">
              <a:solidFill>
                <a:schemeClr val="dk1"/>
              </a:solidFill>
            </a:endParaRPr>
          </a:p>
          <a:p>
            <a:pPr indent="-95250" lvl="1" marL="114300" marR="0" rtl="0" algn="l">
              <a:lnSpc>
                <a:spcPct val="75000"/>
              </a:lnSpc>
              <a:spcBef>
                <a:spcPts val="180"/>
              </a:spcBef>
              <a:spcAft>
                <a:spcPts val="0"/>
              </a:spcAft>
              <a:buClr>
                <a:schemeClr val="dk1"/>
              </a:buClr>
              <a:buSzPts val="1500"/>
              <a:buChar char="•"/>
            </a:pPr>
            <a:r>
              <a:t/>
            </a:r>
            <a:endParaRPr sz="1500">
              <a:solidFill>
                <a:schemeClr val="dk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2"/>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ACUTE RETINAL NECROSIS THERAPY</a:t>
            </a:r>
            <a:endParaRPr>
              <a:latin typeface="Candara"/>
              <a:ea typeface="Candara"/>
              <a:cs typeface="Candara"/>
              <a:sym typeface="Candara"/>
            </a:endParaRPr>
          </a:p>
        </p:txBody>
      </p:sp>
      <p:sp>
        <p:nvSpPr>
          <p:cNvPr id="312" name="Google Shape;312;p42"/>
          <p:cNvSpPr txBox="1"/>
          <p:nvPr>
            <p:ph idx="4294967295" type="body"/>
          </p:nvPr>
        </p:nvSpPr>
        <p:spPr>
          <a:xfrm>
            <a:off x="1371600" y="1784350"/>
            <a:ext cx="7772400" cy="4572000"/>
          </a:xfrm>
          <a:prstGeom prst="rect">
            <a:avLst/>
          </a:prstGeom>
          <a:noFill/>
          <a:ln>
            <a:noFill/>
          </a:ln>
        </p:spPr>
        <p:txBody>
          <a:bodyPr anchorCtr="0" anchor="t" bIns="45700" lIns="91425" spcFirstLastPara="1" rIns="91425" wrap="square" tIns="45700">
            <a:normAutofit/>
          </a:bodyPr>
          <a:lstStyle/>
          <a:p>
            <a:pPr indent="0" lvl="0" marL="397764" rtl="0" algn="l">
              <a:spcBef>
                <a:spcPts val="600"/>
              </a:spcBef>
              <a:spcAft>
                <a:spcPts val="0"/>
              </a:spcAft>
              <a:buNone/>
            </a:pPr>
            <a:r>
              <a:rPr lang="en-US" sz="2200"/>
              <a:t>Classical therapeutic regimen:</a:t>
            </a:r>
            <a:endParaRPr sz="2200"/>
          </a:p>
          <a:p>
            <a:pPr indent="0" lvl="0" marL="397764" rtl="0" algn="l">
              <a:spcBef>
                <a:spcPts val="600"/>
              </a:spcBef>
              <a:spcAft>
                <a:spcPts val="0"/>
              </a:spcAft>
              <a:buNone/>
            </a:pPr>
            <a:r>
              <a:rPr lang="en-US" sz="2200"/>
              <a:t>intravenous Aciclovir 10 mg/kg/day in divided doses for 10 (5)-14 days, then</a:t>
            </a:r>
            <a:endParaRPr sz="2200"/>
          </a:p>
          <a:p>
            <a:pPr indent="0" lvl="0" marL="397764" rtl="0" algn="l">
              <a:spcBef>
                <a:spcPts val="600"/>
              </a:spcBef>
              <a:spcAft>
                <a:spcPts val="0"/>
              </a:spcAft>
              <a:buNone/>
            </a:pPr>
            <a:r>
              <a:rPr lang="en-US" sz="2200"/>
              <a:t>per os Aciclovir 400 to 800 mg 5x a day in the next 6 minimum (up to 12) weeks for the other eye</a:t>
            </a:r>
            <a:endParaRPr sz="2200"/>
          </a:p>
          <a:p>
            <a:pPr indent="0" lvl="0" marL="397764" rtl="0" algn="l">
              <a:spcBef>
                <a:spcPts val="600"/>
              </a:spcBef>
              <a:spcAft>
                <a:spcPts val="0"/>
              </a:spcAft>
              <a:buNone/>
            </a:pPr>
            <a:r>
              <a:rPr lang="en-US" sz="2200"/>
              <a:t>(10 mg per kg for 10 days iv then 10 weeks per os)</a:t>
            </a:r>
            <a:endParaRPr sz="2200"/>
          </a:p>
          <a:p>
            <a:pPr indent="0" lvl="0" marL="397764" rtl="0" algn="l">
              <a:spcBef>
                <a:spcPts val="600"/>
              </a:spcBef>
              <a:spcAft>
                <a:spcPts val="0"/>
              </a:spcAft>
              <a:buNone/>
            </a:pPr>
            <a:r>
              <a:rPr lang="en-US" sz="2200"/>
              <a:t>After 24 - 48 hours, start treatment with systemic corticosteroids (1mg/kg/day)</a:t>
            </a:r>
            <a:endParaRPr sz="2200"/>
          </a:p>
          <a:p>
            <a:pPr indent="0" lvl="0" marL="397764" rtl="0" algn="l">
              <a:spcBef>
                <a:spcPts val="600"/>
              </a:spcBef>
              <a:spcAft>
                <a:spcPts val="0"/>
              </a:spcAft>
              <a:buNone/>
            </a:pPr>
            <a:r>
              <a:rPr lang="en-US" sz="2200"/>
              <a:t>Antiviral therapy reduces the incidence of contralateral ARN up to 80% in the first year</a:t>
            </a:r>
            <a:endParaRPr sz="2200"/>
          </a:p>
          <a:p>
            <a:pPr indent="0" lvl="1" marL="397764" rtl="0" algn="l">
              <a:spcBef>
                <a:spcPts val="600"/>
              </a:spcBef>
              <a:spcAft>
                <a:spcPts val="0"/>
              </a:spcAft>
              <a:buSzPts val="2000"/>
              <a:buFont typeface="Arial"/>
              <a:buNone/>
            </a:pPr>
            <a:r>
              <a:t/>
            </a:r>
            <a:endParaRPr sz="22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3"/>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ACUTE RETINAL NECROSIS THERAPY</a:t>
            </a:r>
            <a:endParaRPr>
              <a:latin typeface="Candara"/>
              <a:ea typeface="Candara"/>
              <a:cs typeface="Candara"/>
              <a:sym typeface="Candara"/>
            </a:endParaRPr>
          </a:p>
        </p:txBody>
      </p:sp>
      <p:sp>
        <p:nvSpPr>
          <p:cNvPr id="319" name="Google Shape;319;p43"/>
          <p:cNvSpPr txBox="1"/>
          <p:nvPr>
            <p:ph idx="4294967295" type="body"/>
          </p:nvPr>
        </p:nvSpPr>
        <p:spPr>
          <a:xfrm>
            <a:off x="1371600" y="1784350"/>
            <a:ext cx="7772400" cy="4572000"/>
          </a:xfrm>
          <a:prstGeom prst="rect">
            <a:avLst/>
          </a:prstGeom>
          <a:noFill/>
          <a:ln>
            <a:noFill/>
          </a:ln>
        </p:spPr>
        <p:txBody>
          <a:bodyPr anchorCtr="0" anchor="t" bIns="45700" lIns="91425" spcFirstLastPara="1" rIns="91425" wrap="square" tIns="45700">
            <a:normAutofit/>
          </a:bodyPr>
          <a:lstStyle/>
          <a:p>
            <a:pPr indent="-171450" lvl="0" marL="171450" rtl="0" algn="l">
              <a:spcBef>
                <a:spcPts val="600"/>
              </a:spcBef>
              <a:spcAft>
                <a:spcPts val="0"/>
              </a:spcAft>
              <a:buSzPts val="2200"/>
              <a:buChar char="•"/>
            </a:pPr>
            <a:r>
              <a:rPr lang="en-US"/>
              <a:t>Other possibilities:</a:t>
            </a:r>
            <a:endParaRPr/>
          </a:p>
          <a:p>
            <a:pPr indent="-171450" lvl="0" marL="171450" rtl="0" algn="l">
              <a:spcBef>
                <a:spcPts val="600"/>
              </a:spcBef>
              <a:spcAft>
                <a:spcPts val="0"/>
              </a:spcAft>
              <a:buSzPts val="2200"/>
              <a:buChar char="•"/>
            </a:pPr>
            <a:r>
              <a:rPr lang="en-US"/>
              <a:t>  intravitreal ganciclovir (Cymevene 2mg/0.1ss) and/or foscarnet (2.4mg/0.1ss) - 2 hours a week, especially in immunocompromised</a:t>
            </a:r>
            <a:endParaRPr/>
          </a:p>
          <a:p>
            <a:pPr indent="-171450" lvl="0" marL="171450" rtl="0" algn="l">
              <a:spcBef>
                <a:spcPts val="600"/>
              </a:spcBef>
              <a:spcAft>
                <a:spcPts val="0"/>
              </a:spcAft>
              <a:buSzPts val="2200"/>
              <a:buChar char="•"/>
            </a:pPr>
            <a:r>
              <a:rPr lang="en-US"/>
              <a:t>+ per os valacyclovir (1 gr 3 hours a day to 2 gr 4 hours a day)</a:t>
            </a:r>
            <a:endParaRPr/>
          </a:p>
          <a:p>
            <a:pPr indent="-171450" lvl="0" marL="171450" rtl="0" algn="l">
              <a:spcBef>
                <a:spcPts val="600"/>
              </a:spcBef>
              <a:spcAft>
                <a:spcPts val="0"/>
              </a:spcAft>
              <a:buSzPts val="2200"/>
              <a:buChar char="•"/>
            </a:pPr>
            <a:r>
              <a:rPr lang="en-US"/>
              <a:t>If visibility is adequate prophylactic ALF</a:t>
            </a:r>
            <a:endParaRPr/>
          </a:p>
          <a:p>
            <a:pPr indent="-171450" lvl="0" marL="171450" rtl="0" algn="l">
              <a:spcBef>
                <a:spcPts val="600"/>
              </a:spcBef>
              <a:spcAft>
                <a:spcPts val="0"/>
              </a:spcAft>
              <a:buSzPts val="2200"/>
              <a:buChar char="•"/>
            </a:pPr>
            <a:r>
              <a:rPr lang="en-US"/>
              <a:t>Poor visual prognosis (BCVA &lt; 0.1): 2/3 patients</a:t>
            </a:r>
            <a:endParaRPr/>
          </a:p>
          <a:p>
            <a:pPr indent="0" lvl="0" marL="171450" rtl="0" algn="l">
              <a:spcBef>
                <a:spcPts val="60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44"/>
          <p:cNvPicPr preferRelativeResize="0"/>
          <p:nvPr/>
        </p:nvPicPr>
        <p:blipFill rotWithShape="1">
          <a:blip r:embed="rId3">
            <a:alphaModFix/>
          </a:blip>
          <a:srcRect b="0" l="0" r="0" t="0"/>
          <a:stretch/>
        </p:blipFill>
        <p:spPr>
          <a:xfrm>
            <a:off x="0" y="996950"/>
            <a:ext cx="9144000" cy="4946650"/>
          </a:xfrm>
          <a:prstGeom prst="rect">
            <a:avLst/>
          </a:prstGeom>
          <a:noFill/>
          <a:ln>
            <a:noFill/>
          </a:ln>
        </p:spPr>
      </p:pic>
      <p:sp>
        <p:nvSpPr>
          <p:cNvPr id="325" name="Google Shape;325;p44"/>
          <p:cNvSpPr txBox="1"/>
          <p:nvPr/>
        </p:nvSpPr>
        <p:spPr>
          <a:xfrm>
            <a:off x="0" y="711200"/>
            <a:ext cx="7315200" cy="5850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lt1"/>
                </a:solidFill>
              </a:rPr>
              <a:t>Retinitis without vitritis and vasculitis</a:t>
            </a:r>
            <a:endParaRPr sz="3200">
              <a:solidFill>
                <a:schemeClr val="lt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pic>
        <p:nvPicPr>
          <p:cNvPr id="330" name="Google Shape;330;p45"/>
          <p:cNvPicPr preferRelativeResize="0"/>
          <p:nvPr/>
        </p:nvPicPr>
        <p:blipFill rotWithShape="1">
          <a:blip r:embed="rId3">
            <a:alphaModFix/>
          </a:blip>
          <a:srcRect b="0" l="0" r="1751" t="0"/>
          <a:stretch/>
        </p:blipFill>
        <p:spPr>
          <a:xfrm>
            <a:off x="0" y="0"/>
            <a:ext cx="9144000" cy="5075238"/>
          </a:xfrm>
          <a:prstGeom prst="rect">
            <a:avLst/>
          </a:prstGeom>
          <a:noFill/>
          <a:ln>
            <a:noFill/>
          </a:ln>
        </p:spPr>
      </p:pic>
      <p:sp>
        <p:nvSpPr>
          <p:cNvPr id="331" name="Google Shape;331;p45"/>
          <p:cNvSpPr txBox="1"/>
          <p:nvPr/>
        </p:nvSpPr>
        <p:spPr>
          <a:xfrm>
            <a:off x="0" y="0"/>
            <a:ext cx="3200400" cy="5850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FFFFFF"/>
                </a:solidFill>
              </a:rPr>
              <a:t>a week later</a:t>
            </a:r>
            <a:endParaRPr sz="3200">
              <a:solidFill>
                <a:srgbClr val="FFFFFF"/>
              </a:solidFill>
              <a:latin typeface="Arial"/>
              <a:ea typeface="Arial"/>
              <a:cs typeface="Arial"/>
              <a:sym typeface="Arial"/>
            </a:endParaRPr>
          </a:p>
        </p:txBody>
      </p:sp>
      <p:pic>
        <p:nvPicPr>
          <p:cNvPr id="332" name="Google Shape;332;p45"/>
          <p:cNvPicPr preferRelativeResize="0"/>
          <p:nvPr/>
        </p:nvPicPr>
        <p:blipFill rotWithShape="1">
          <a:blip r:embed="rId4">
            <a:alphaModFix/>
          </a:blip>
          <a:srcRect b="0" l="20679" r="0" t="0"/>
          <a:stretch/>
        </p:blipFill>
        <p:spPr>
          <a:xfrm>
            <a:off x="4792663" y="3771900"/>
            <a:ext cx="4351337" cy="3086100"/>
          </a:xfrm>
          <a:prstGeom prst="rect">
            <a:avLst/>
          </a:prstGeom>
          <a:noFill/>
          <a:ln>
            <a:noFill/>
          </a:ln>
        </p:spPr>
      </p:pic>
      <p:sp>
        <p:nvSpPr>
          <p:cNvPr id="333" name="Google Shape;333;p45"/>
          <p:cNvSpPr txBox="1"/>
          <p:nvPr/>
        </p:nvSpPr>
        <p:spPr>
          <a:xfrm>
            <a:off x="4800600" y="3810000"/>
            <a:ext cx="1143000" cy="369888"/>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касније</a:t>
            </a:r>
            <a:endParaRPr sz="18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332"/>
                                        </p:tgtEl>
                                        <p:attrNameLst>
                                          <p:attrName>style.visibility</p:attrName>
                                        </p:attrNameLst>
                                      </p:cBhvr>
                                      <p:to>
                                        <p:strVal val="visible"/>
                                      </p:to>
                                    </p:set>
                                    <p:anim calcmode="lin" valueType="num">
                                      <p:cBhvr additive="base">
                                        <p:cTn dur="500"/>
                                        <p:tgtEl>
                                          <p:spTgt spid="33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46"/>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PROGRESSIVE NECROSIS OF THE OUTER RETINA (PORN)</a:t>
            </a:r>
            <a:endParaRPr>
              <a:latin typeface="Candara"/>
              <a:ea typeface="Candara"/>
              <a:cs typeface="Candara"/>
              <a:sym typeface="Candara"/>
            </a:endParaRPr>
          </a:p>
        </p:txBody>
      </p:sp>
      <p:sp>
        <p:nvSpPr>
          <p:cNvPr id="340" name="Google Shape;340;p46"/>
          <p:cNvSpPr txBox="1"/>
          <p:nvPr>
            <p:ph idx="4294967295" type="body"/>
          </p:nvPr>
        </p:nvSpPr>
        <p:spPr>
          <a:xfrm>
            <a:off x="1295400" y="1784350"/>
            <a:ext cx="7772400" cy="4572000"/>
          </a:xfrm>
          <a:prstGeom prst="rect">
            <a:avLst/>
          </a:prstGeom>
          <a:noFill/>
          <a:ln>
            <a:noFill/>
          </a:ln>
        </p:spPr>
        <p:txBody>
          <a:bodyPr anchorCtr="0" anchor="t" bIns="45700" lIns="91425" spcFirstLastPara="1" rIns="91425" wrap="square" tIns="45700">
            <a:normAutofit/>
          </a:bodyPr>
          <a:lstStyle/>
          <a:p>
            <a:pPr indent="-171450" lvl="0" marL="171450" rtl="0" algn="l">
              <a:spcBef>
                <a:spcPts val="0"/>
              </a:spcBef>
              <a:spcAft>
                <a:spcPts val="0"/>
              </a:spcAft>
              <a:buSzPts val="2200"/>
              <a:buChar char="•"/>
            </a:pPr>
            <a:r>
              <a:rPr lang="en-US"/>
              <a:t>In immunocompromised patients when CD4 T-cells are &lt; 50/mik.lit</a:t>
            </a:r>
            <a:endParaRPr/>
          </a:p>
          <a:p>
            <a:pPr indent="-171450" lvl="0" marL="171450" rtl="0" algn="l">
              <a:spcBef>
                <a:spcPts val="0"/>
              </a:spcBef>
              <a:spcAft>
                <a:spcPts val="0"/>
              </a:spcAft>
              <a:buSzPts val="2200"/>
              <a:buChar char="•"/>
            </a:pPr>
            <a:r>
              <a:rPr lang="en-US"/>
              <a:t>HZV is the most common cause (HSV is rare)</a:t>
            </a:r>
            <a:endParaRPr/>
          </a:p>
          <a:p>
            <a:pPr indent="-171450" lvl="0" marL="171450" rtl="0" algn="l">
              <a:spcBef>
                <a:spcPts val="0"/>
              </a:spcBef>
              <a:spcAft>
                <a:spcPts val="0"/>
              </a:spcAft>
              <a:buSzPts val="2200"/>
              <a:buChar char="•"/>
            </a:pPr>
            <a:r>
              <a:rPr lang="en-US"/>
              <a:t>Unlike ARN:</a:t>
            </a:r>
            <a:endParaRPr/>
          </a:p>
          <a:p>
            <a:pPr indent="-171450" lvl="0" marL="171450" rtl="0" algn="l">
              <a:spcBef>
                <a:spcPts val="0"/>
              </a:spcBef>
              <a:spcAft>
                <a:spcPts val="0"/>
              </a:spcAft>
              <a:buSzPts val="2200"/>
              <a:buChar char="•"/>
            </a:pPr>
            <a:r>
              <a:rPr lang="en-US"/>
              <a:t>the posterior pole is affected early,</a:t>
            </a:r>
            <a:endParaRPr/>
          </a:p>
          <a:p>
            <a:pPr indent="-171450" lvl="0" marL="171450" rtl="0" algn="l">
              <a:spcBef>
                <a:spcPts val="0"/>
              </a:spcBef>
              <a:spcAft>
                <a:spcPts val="0"/>
              </a:spcAft>
              <a:buSzPts val="2200"/>
              <a:buChar char="•"/>
            </a:pPr>
            <a:r>
              <a:rPr lang="en-US"/>
              <a:t>vitreous cells are usually absent,</a:t>
            </a:r>
            <a:endParaRPr/>
          </a:p>
          <a:p>
            <a:pPr indent="-171450" lvl="0" marL="171450" rtl="0" algn="l">
              <a:spcBef>
                <a:spcPts val="0"/>
              </a:spcBef>
              <a:spcAft>
                <a:spcPts val="0"/>
              </a:spcAft>
              <a:buSzPts val="2200"/>
              <a:buChar char="•"/>
            </a:pPr>
            <a:r>
              <a:rPr lang="en-US"/>
              <a:t>vasculitis minimal at first</a:t>
            </a:r>
            <a:endParaRPr/>
          </a:p>
          <a:p>
            <a:pPr indent="0" lvl="0" marL="171450" rtl="0" algn="l">
              <a:spcBef>
                <a:spcPts val="0"/>
              </a:spcBef>
              <a:spcAft>
                <a:spcPts val="0"/>
              </a:spcAft>
              <a:buNone/>
            </a:pPr>
            <a:r>
              <a:t/>
            </a:r>
            <a:endParaRPr/>
          </a:p>
        </p:txBody>
      </p:sp>
      <p:sp>
        <p:nvSpPr>
          <p:cNvPr id="341" name="Google Shape;341;p46"/>
          <p:cNvSpPr txBox="1"/>
          <p:nvPr/>
        </p:nvSpPr>
        <p:spPr>
          <a:xfrm>
            <a:off x="1295400" y="4725144"/>
            <a:ext cx="7696200" cy="1524000"/>
          </a:xfrm>
          <a:prstGeom prst="rect">
            <a:avLst/>
          </a:prstGeom>
          <a:noFill/>
          <a:ln>
            <a:noFill/>
          </a:ln>
        </p:spPr>
        <p:txBody>
          <a:bodyPr anchorCtr="0" anchor="t" bIns="45700" lIns="91425" spcFirstLastPara="1" rIns="91425" wrap="square" tIns="45700">
            <a:noAutofit/>
          </a:bodyPr>
          <a:lstStyle/>
          <a:p>
            <a:pPr indent="-373380" lvl="0" marL="457200" rtl="0" algn="l">
              <a:spcBef>
                <a:spcPts val="700"/>
              </a:spcBef>
              <a:spcAft>
                <a:spcPts val="0"/>
              </a:spcAft>
              <a:buClr>
                <a:schemeClr val="dk2"/>
              </a:buClr>
              <a:buSzPts val="2280"/>
              <a:buFont typeface="Noto Sans Symbols"/>
              <a:buChar char="✔"/>
            </a:pPr>
            <a:r>
              <a:rPr lang="en-US" sz="2400">
                <a:solidFill>
                  <a:schemeClr val="dk1"/>
                </a:solidFill>
                <a:latin typeface="Candara"/>
                <a:ea typeface="Candara"/>
                <a:cs typeface="Candara"/>
                <a:sym typeface="Candara"/>
              </a:rPr>
              <a:t>70% have a history of cutaneous zoster,</a:t>
            </a:r>
            <a:endParaRPr sz="2400">
              <a:solidFill>
                <a:schemeClr val="dk1"/>
              </a:solidFill>
              <a:latin typeface="Candara"/>
              <a:ea typeface="Candara"/>
              <a:cs typeface="Candara"/>
              <a:sym typeface="Candara"/>
            </a:endParaRPr>
          </a:p>
          <a:p>
            <a:pPr indent="-373380" lvl="0" marL="457200" rtl="0" algn="l">
              <a:spcBef>
                <a:spcPts val="700"/>
              </a:spcBef>
              <a:spcAft>
                <a:spcPts val="0"/>
              </a:spcAft>
              <a:buClr>
                <a:schemeClr val="dk2"/>
              </a:buClr>
              <a:buSzPts val="2280"/>
              <a:buFont typeface="Noto Sans Symbols"/>
              <a:buChar char="✔"/>
            </a:pPr>
            <a:r>
              <a:rPr lang="en-US" sz="2400">
                <a:solidFill>
                  <a:schemeClr val="dk1"/>
                </a:solidFill>
                <a:latin typeface="Candara"/>
                <a:ea typeface="Candara"/>
                <a:cs typeface="Candara"/>
                <a:sym typeface="Candara"/>
              </a:rPr>
              <a:t>  70% bilaterally,</a:t>
            </a:r>
            <a:endParaRPr sz="2400">
              <a:solidFill>
                <a:schemeClr val="dk1"/>
              </a:solidFill>
              <a:latin typeface="Candara"/>
              <a:ea typeface="Candara"/>
              <a:cs typeface="Candara"/>
              <a:sym typeface="Candara"/>
            </a:endParaRPr>
          </a:p>
          <a:p>
            <a:pPr indent="-373380" lvl="0" marL="457200" rtl="0" algn="l">
              <a:spcBef>
                <a:spcPts val="700"/>
              </a:spcBef>
              <a:spcAft>
                <a:spcPts val="0"/>
              </a:spcAft>
              <a:buClr>
                <a:schemeClr val="dk2"/>
              </a:buClr>
              <a:buSzPts val="2280"/>
              <a:buFont typeface="Noto Sans Symbols"/>
              <a:buChar char="✔"/>
            </a:pPr>
            <a:r>
              <a:rPr lang="en-US" sz="2400">
                <a:solidFill>
                  <a:schemeClr val="dk1"/>
                </a:solidFill>
                <a:latin typeface="Candara"/>
                <a:ea typeface="Candara"/>
                <a:cs typeface="Candara"/>
                <a:sym typeface="Candara"/>
              </a:rPr>
              <a:t>70% RRD,</a:t>
            </a:r>
            <a:endParaRPr sz="2400">
              <a:solidFill>
                <a:schemeClr val="dk1"/>
              </a:solidFill>
              <a:latin typeface="Candara"/>
              <a:ea typeface="Candara"/>
              <a:cs typeface="Candara"/>
              <a:sym typeface="Candara"/>
            </a:endParaRPr>
          </a:p>
          <a:p>
            <a:pPr indent="-373380" lvl="0" marL="457200" rtl="0" algn="l">
              <a:spcBef>
                <a:spcPts val="700"/>
              </a:spcBef>
              <a:spcAft>
                <a:spcPts val="0"/>
              </a:spcAft>
              <a:buClr>
                <a:schemeClr val="dk2"/>
              </a:buClr>
              <a:buSzPts val="2280"/>
              <a:buFont typeface="Noto Sans Symbols"/>
              <a:buChar char="✔"/>
            </a:pPr>
            <a:r>
              <a:rPr lang="en-US" sz="2400">
                <a:solidFill>
                  <a:schemeClr val="dk1"/>
                </a:solidFill>
                <a:latin typeface="Candara"/>
                <a:ea typeface="Candara"/>
                <a:cs typeface="Candara"/>
                <a:sym typeface="Candara"/>
              </a:rPr>
              <a:t>  70% becomes L -</a:t>
            </a:r>
            <a:endParaRPr sz="2400">
              <a:solidFill>
                <a:schemeClr val="dk1"/>
              </a:solidFill>
              <a:latin typeface="Candara"/>
              <a:ea typeface="Candara"/>
              <a:cs typeface="Candara"/>
              <a:sym typeface="Candara"/>
            </a:endParaRPr>
          </a:p>
          <a:p>
            <a:pPr indent="0" lvl="0" marL="457200" marR="0" rtl="0" algn="l">
              <a:spcBef>
                <a:spcPts val="700"/>
              </a:spcBef>
              <a:spcAft>
                <a:spcPts val="0"/>
              </a:spcAft>
              <a:buNone/>
            </a:pPr>
            <a:r>
              <a:t/>
            </a:r>
            <a:endParaRPr sz="2400">
              <a:solidFill>
                <a:schemeClr val="dk1"/>
              </a:solidFill>
              <a:latin typeface="Candara"/>
              <a:ea typeface="Candara"/>
              <a:cs typeface="Candara"/>
              <a:sym typeface="Candara"/>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7"/>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PROGRESSIVE NECROSIS OF THE OUTER RETINA ... THERAPY</a:t>
            </a:r>
            <a:endParaRPr>
              <a:solidFill>
                <a:schemeClr val="dk1"/>
              </a:solidFill>
            </a:endParaRPr>
          </a:p>
        </p:txBody>
      </p:sp>
      <p:sp>
        <p:nvSpPr>
          <p:cNvPr id="347" name="Google Shape;347;p47"/>
          <p:cNvSpPr txBox="1"/>
          <p:nvPr>
            <p:ph idx="4294967295" type="body"/>
          </p:nvPr>
        </p:nvSpPr>
        <p:spPr>
          <a:xfrm>
            <a:off x="1371600" y="2438400"/>
            <a:ext cx="7772400" cy="3276600"/>
          </a:xfrm>
          <a:prstGeom prst="rect">
            <a:avLst/>
          </a:prstGeom>
          <a:noFill/>
          <a:ln>
            <a:noFill/>
          </a:ln>
        </p:spPr>
        <p:txBody>
          <a:bodyPr anchorCtr="0" anchor="t" bIns="45700" lIns="91425" spcFirstLastPara="1" rIns="91425" wrap="square" tIns="45700">
            <a:normAutofit/>
          </a:bodyPr>
          <a:lstStyle/>
          <a:p>
            <a:pPr indent="-171450" lvl="0" marL="171450" rtl="0" algn="l">
              <a:spcBef>
                <a:spcPts val="0"/>
              </a:spcBef>
              <a:spcAft>
                <a:spcPts val="0"/>
              </a:spcAft>
              <a:buSzPts val="2200"/>
              <a:buChar char="•"/>
            </a:pPr>
            <a:r>
              <a:rPr lang="en-US"/>
              <a:t>Therapy is a combination</a:t>
            </a:r>
            <a:endParaRPr/>
          </a:p>
          <a:p>
            <a:pPr indent="-171450" lvl="0" marL="171450" rtl="0" algn="l">
              <a:spcBef>
                <a:spcPts val="0"/>
              </a:spcBef>
              <a:spcAft>
                <a:spcPts val="0"/>
              </a:spcAft>
              <a:buSzPts val="2200"/>
              <a:buChar char="•"/>
            </a:pPr>
            <a:r>
              <a:rPr lang="en-US"/>
              <a:t>systemic antiviral therapy and</a:t>
            </a:r>
            <a:endParaRPr/>
          </a:p>
          <a:p>
            <a:pPr indent="-171450" lvl="0" marL="171450" rtl="0" algn="l">
              <a:spcBef>
                <a:spcPts val="0"/>
              </a:spcBef>
              <a:spcAft>
                <a:spcPts val="0"/>
              </a:spcAft>
              <a:buSzPts val="2200"/>
              <a:buChar char="•"/>
            </a:pPr>
            <a:r>
              <a:rPr lang="en-US"/>
              <a:t>IVIT applications of foscarnet and ganciclovir</a:t>
            </a:r>
            <a:endParaRPr/>
          </a:p>
          <a:p>
            <a:pPr indent="0" lvl="0" marL="171450" rtl="0" algn="l">
              <a:spcBef>
                <a:spcPts val="0"/>
              </a:spcBef>
              <a:spcAft>
                <a:spcPts val="0"/>
              </a:spcAft>
              <a:buNone/>
            </a:pPr>
            <a:r>
              <a:t/>
            </a:r>
            <a:endParaRPr/>
          </a:p>
          <a:p>
            <a:pPr indent="0" lvl="0" marL="68580" rtl="0" algn="l">
              <a:spcBef>
                <a:spcPts val="600"/>
              </a:spcBef>
              <a:spcAft>
                <a:spcPts val="0"/>
              </a:spcAft>
              <a:buSzPts val="2200"/>
              <a:buFont typeface="Arial"/>
              <a:buNone/>
            </a:pPr>
            <a:r>
              <a:t/>
            </a:r>
            <a:endParaRPr b="1"/>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48"/>
          <p:cNvSpPr txBox="1"/>
          <p:nvPr>
            <p:ph idx="4294967295" type="title"/>
          </p:nvPr>
        </p:nvSpPr>
        <p:spPr>
          <a:xfrm>
            <a:off x="611188" y="858838"/>
            <a:ext cx="7772400" cy="914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CMV RETINITIS</a:t>
            </a:r>
            <a:endParaRPr/>
          </a:p>
          <a:p>
            <a:pPr indent="0" lvl="0" marL="0" rtl="0" algn="ctr">
              <a:spcBef>
                <a:spcPts val="0"/>
              </a:spcBef>
              <a:spcAft>
                <a:spcPts val="0"/>
              </a:spcAft>
              <a:buNone/>
            </a:pPr>
            <a:r>
              <a:rPr lang="en-US"/>
              <a:t>  THREE clinical VARIANTS</a:t>
            </a:r>
            <a:endParaRPr/>
          </a:p>
          <a:p>
            <a:pPr indent="0" lvl="0" marL="0" rtl="0" algn="ctr">
              <a:spcBef>
                <a:spcPts val="0"/>
              </a:spcBef>
              <a:spcAft>
                <a:spcPts val="0"/>
              </a:spcAft>
              <a:buNone/>
            </a:pPr>
            <a:r>
              <a:t/>
            </a:r>
            <a:endParaRPr/>
          </a:p>
        </p:txBody>
      </p:sp>
      <p:sp>
        <p:nvSpPr>
          <p:cNvPr id="353" name="Google Shape;353;p48"/>
          <p:cNvSpPr txBox="1"/>
          <p:nvPr>
            <p:ph idx="4294967295" type="body"/>
          </p:nvPr>
        </p:nvSpPr>
        <p:spPr>
          <a:xfrm>
            <a:off x="755650" y="2708275"/>
            <a:ext cx="7772400" cy="3168650"/>
          </a:xfrm>
          <a:prstGeom prst="rect">
            <a:avLst/>
          </a:prstGeom>
          <a:noFill/>
          <a:ln>
            <a:noFill/>
          </a:ln>
        </p:spPr>
        <p:txBody>
          <a:bodyPr anchorCtr="0" anchor="t" bIns="45700" lIns="91425" spcFirstLastPara="1" rIns="91425" wrap="square" tIns="45700">
            <a:normAutofit/>
          </a:bodyPr>
          <a:lstStyle/>
          <a:p>
            <a:pPr indent="-171450" lvl="0" marL="171450" rtl="0" algn="l">
              <a:spcBef>
                <a:spcPts val="600"/>
              </a:spcBef>
              <a:spcAft>
                <a:spcPts val="0"/>
              </a:spcAft>
              <a:buSzPts val="2200"/>
              <a:buFont typeface="Candara"/>
              <a:buAutoNum type="arabicPeriod"/>
            </a:pPr>
            <a:r>
              <a:rPr b="1" lang="en-US" u="sng">
                <a:solidFill>
                  <a:schemeClr val="dk1"/>
                </a:solidFill>
              </a:rPr>
              <a:t>Fulminant retinitis</a:t>
            </a:r>
            <a:endParaRPr b="1" u="sng">
              <a:solidFill>
                <a:schemeClr val="dk1"/>
              </a:solidFill>
            </a:endParaRPr>
          </a:p>
          <a:p>
            <a:pPr indent="0" lvl="0" marL="171450" rtl="0" algn="l">
              <a:spcBef>
                <a:spcPts val="600"/>
              </a:spcBef>
              <a:spcAft>
                <a:spcPts val="0"/>
              </a:spcAft>
              <a:buNone/>
            </a:pPr>
            <a:r>
              <a:rPr lang="en-US">
                <a:solidFill>
                  <a:schemeClr val="dk1"/>
                </a:solidFill>
              </a:rPr>
              <a:t>large areas of white edematous retina with</a:t>
            </a:r>
            <a:endParaRPr>
              <a:solidFill>
                <a:schemeClr val="dk1"/>
              </a:solidFill>
            </a:endParaRPr>
          </a:p>
          <a:p>
            <a:pPr indent="0" lvl="0" marL="171450" rtl="0" algn="l">
              <a:spcBef>
                <a:spcPts val="600"/>
              </a:spcBef>
              <a:spcAft>
                <a:spcPts val="0"/>
              </a:spcAft>
              <a:buNone/>
            </a:pPr>
            <a:r>
              <a:rPr lang="en-US">
                <a:solidFill>
                  <a:schemeClr val="dk1"/>
                </a:solidFill>
              </a:rPr>
              <a:t>hemorrhages - extends from the papilla along the vascular arcades</a:t>
            </a:r>
            <a:endParaRPr>
              <a:solidFill>
                <a:schemeClr val="dk1"/>
              </a:solidFill>
            </a:endParaRPr>
          </a:p>
          <a:p>
            <a:pPr indent="-171450" lvl="0" marL="171450" rtl="0" algn="l">
              <a:spcBef>
                <a:spcPts val="600"/>
              </a:spcBef>
              <a:spcAft>
                <a:spcPts val="0"/>
              </a:spcAft>
              <a:buSzPts val="2200"/>
              <a:buFont typeface="Candara"/>
              <a:buAutoNum type="arabicPeriod"/>
            </a:pPr>
            <a:r>
              <a:rPr b="1" lang="en-US" u="sng">
                <a:solidFill>
                  <a:schemeClr val="dk1"/>
                </a:solidFill>
              </a:rPr>
              <a:t>Granular form on the periphery</a:t>
            </a:r>
            <a:endParaRPr b="1" u="sng">
              <a:solidFill>
                <a:schemeClr val="dk1"/>
              </a:solidFill>
            </a:endParaRPr>
          </a:p>
          <a:p>
            <a:pPr indent="-171450" lvl="0" marL="171450" rtl="0" algn="l">
              <a:spcBef>
                <a:spcPts val="600"/>
              </a:spcBef>
              <a:spcAft>
                <a:spcPts val="0"/>
              </a:spcAft>
              <a:buSzPts val="2200"/>
              <a:buFont typeface="Candara"/>
              <a:buAutoNum type="arabicPeriod"/>
            </a:pPr>
            <a:r>
              <a:rPr b="1" lang="en-US" u="sng">
                <a:solidFill>
                  <a:schemeClr val="dk1"/>
                </a:solidFill>
              </a:rPr>
              <a:t>Perivascular form - "angiitis" in the form of a frozen branch</a:t>
            </a:r>
            <a:endParaRPr b="1" u="sng">
              <a:solidFill>
                <a:schemeClr val="dk1"/>
              </a:solidFill>
            </a:endParaRPr>
          </a:p>
          <a:p>
            <a:pPr indent="0" lvl="0" marL="171450" rtl="0" algn="l">
              <a:spcBef>
                <a:spcPts val="600"/>
              </a:spcBef>
              <a:spcAft>
                <a:spcPts val="0"/>
              </a:spcAft>
              <a:buNone/>
            </a:pPr>
            <a:r>
              <a:t/>
            </a:r>
            <a:endParaRPr b="1" u="sng">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id="359" name="Google Shape;359;p49"/>
          <p:cNvPicPr preferRelativeResize="0"/>
          <p:nvPr/>
        </p:nvPicPr>
        <p:blipFill rotWithShape="1">
          <a:blip r:embed="rId3">
            <a:alphaModFix/>
          </a:blip>
          <a:srcRect b="0" l="0" r="0" t="0"/>
          <a:stretch/>
        </p:blipFill>
        <p:spPr>
          <a:xfrm>
            <a:off x="0" y="698500"/>
            <a:ext cx="9144000" cy="5449888"/>
          </a:xfrm>
          <a:prstGeom prst="rect">
            <a:avLst/>
          </a:prstGeom>
          <a:noFill/>
          <a:ln>
            <a:noFill/>
          </a:ln>
        </p:spPr>
      </p:pic>
      <p:sp>
        <p:nvSpPr>
          <p:cNvPr id="360" name="Google Shape;360;p49"/>
          <p:cNvSpPr/>
          <p:nvPr/>
        </p:nvSpPr>
        <p:spPr>
          <a:xfrm>
            <a:off x="76200" y="381000"/>
            <a:ext cx="6324600" cy="762000"/>
          </a:xfrm>
          <a:prstGeom prst="rect">
            <a:avLst/>
          </a:prstGeom>
          <a:solidFill>
            <a:srgbClr val="000000"/>
          </a:solidFill>
          <a:ln cap="flat" cmpd="sng" w="9525">
            <a:solidFill>
              <a:schemeClr val="accent1"/>
            </a:solidFill>
            <a:prstDash val="solid"/>
            <a:round/>
            <a:headEnd len="sm" w="sm" type="none"/>
            <a:tailEnd len="sm" w="sm" type="none"/>
          </a:ln>
          <a:effectLst>
            <a:outerShdw blurRad="50800" rotWithShape="0" algn="br"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Arial"/>
              <a:ea typeface="Arial"/>
              <a:cs typeface="Arial"/>
              <a:sym typeface="Arial"/>
            </a:endParaRPr>
          </a:p>
          <a:p>
            <a:pPr indent="0" lvl="0" marL="0" marR="0" rtl="0" algn="ctr">
              <a:spcBef>
                <a:spcPts val="0"/>
              </a:spcBef>
              <a:spcAft>
                <a:spcPts val="0"/>
              </a:spcAft>
              <a:buNone/>
            </a:pPr>
            <a:r>
              <a:rPr lang="en-US" sz="2800">
                <a:solidFill>
                  <a:schemeClr val="lt1"/>
                </a:solidFill>
              </a:rPr>
              <a:t>1. "Pizza pie" - fulminant retinitis</a:t>
            </a:r>
            <a:endParaRPr sz="2800">
              <a:solidFill>
                <a:schemeClr val="lt1"/>
              </a:solidFill>
              <a:latin typeface="Arial"/>
              <a:ea typeface="Arial"/>
              <a:cs typeface="Arial"/>
              <a:sym typeface="Arial"/>
            </a:endParaRPr>
          </a:p>
          <a:p>
            <a:pPr indent="0" lvl="0" marL="0" marR="0" rtl="0" algn="ctr">
              <a:spcBef>
                <a:spcPts val="0"/>
              </a:spcBef>
              <a:spcAft>
                <a:spcPts val="0"/>
              </a:spcAft>
              <a:buNone/>
            </a:pPr>
            <a:r>
              <a:t/>
            </a:r>
            <a:endParaRPr sz="2800">
              <a:solidFill>
                <a:schemeClr val="lt1"/>
              </a:solidFill>
              <a:latin typeface="Arial"/>
              <a:ea typeface="Arial"/>
              <a:cs typeface="Arial"/>
              <a:sym typeface="Arial"/>
            </a:endParaRPr>
          </a:p>
        </p:txBody>
      </p:sp>
      <p:sp>
        <p:nvSpPr>
          <p:cNvPr id="361" name="Google Shape;361;p49"/>
          <p:cNvSpPr txBox="1"/>
          <p:nvPr/>
        </p:nvSpPr>
        <p:spPr>
          <a:xfrm>
            <a:off x="152400" y="6172200"/>
            <a:ext cx="9105900" cy="6461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The earliest sign may be a cotton wool spot - This presents a diagnostic problem, </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because cotton wool spots are also a non-infectious sign of microvascular occlusion,аnd in HIV </a:t>
            </a:r>
            <a:endParaRPr/>
          </a:p>
        </p:txBody>
      </p:sp>
      <p:sp>
        <p:nvSpPr>
          <p:cNvPr id="362" name="Google Shape;362;p49"/>
          <p:cNvSpPr txBox="1"/>
          <p:nvPr/>
        </p:nvSpPr>
        <p:spPr>
          <a:xfrm>
            <a:off x="2895600" y="2286000"/>
            <a:ext cx="4972050" cy="6461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Mix : </a:t>
            </a:r>
            <a:r>
              <a:rPr i="1" lang="en-US" sz="1800">
                <a:solidFill>
                  <a:schemeClr val="dk1"/>
                </a:solidFill>
                <a:latin typeface="Arial"/>
                <a:ea typeface="Arial"/>
                <a:cs typeface="Arial"/>
                <a:sym typeface="Arial"/>
              </a:rPr>
              <a:t>cottage cheese (</a:t>
            </a:r>
            <a:r>
              <a:rPr lang="en-US" sz="1800">
                <a:solidFill>
                  <a:schemeClr val="dk1"/>
                </a:solidFill>
                <a:latin typeface="Arial"/>
                <a:ea typeface="Arial"/>
                <a:cs typeface="Arial"/>
                <a:sym typeface="Arial"/>
              </a:rPr>
              <a:t>cotton wool spots, infiltrates)</a:t>
            </a:r>
            <a:endParaRPr/>
          </a:p>
          <a:p>
            <a:pPr indent="0" lvl="0" marL="0" marR="0" rtl="0" algn="l">
              <a:spcBef>
                <a:spcPts val="0"/>
              </a:spcBef>
              <a:spcAft>
                <a:spcPts val="0"/>
              </a:spcAft>
              <a:buNone/>
            </a:pPr>
            <a:r>
              <a:rPr i="1" lang="en-US" sz="1800">
                <a:solidFill>
                  <a:schemeClr val="dk1"/>
                </a:solidFill>
                <a:latin typeface="Arial"/>
                <a:ea typeface="Arial"/>
                <a:cs typeface="Arial"/>
                <a:sym typeface="Arial"/>
              </a:rPr>
              <a:t>i  ketchup (</a:t>
            </a:r>
            <a:r>
              <a:rPr lang="en-US" sz="1800">
                <a:solidFill>
                  <a:schemeClr val="dk1"/>
                </a:solidFill>
                <a:latin typeface="Arial"/>
                <a:ea typeface="Arial"/>
                <a:cs typeface="Arial"/>
                <a:sym typeface="Arial"/>
              </a:rPr>
              <a:t> hemorrhages)</a:t>
            </a:r>
            <a:endParaRPr sz="1800">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50"/>
          <p:cNvPicPr preferRelativeResize="0"/>
          <p:nvPr/>
        </p:nvPicPr>
        <p:blipFill rotWithShape="1">
          <a:blip r:embed="rId3">
            <a:alphaModFix/>
          </a:blip>
          <a:srcRect b="0" l="0" r="0" t="0"/>
          <a:stretch/>
        </p:blipFill>
        <p:spPr>
          <a:xfrm>
            <a:off x="0" y="812800"/>
            <a:ext cx="9144000" cy="5227638"/>
          </a:xfrm>
          <a:prstGeom prst="rect">
            <a:avLst/>
          </a:prstGeom>
          <a:noFill/>
          <a:ln>
            <a:noFill/>
          </a:ln>
        </p:spPr>
      </p:pic>
      <p:sp>
        <p:nvSpPr>
          <p:cNvPr id="368" name="Google Shape;368;p50"/>
          <p:cNvSpPr txBox="1"/>
          <p:nvPr/>
        </p:nvSpPr>
        <p:spPr>
          <a:xfrm>
            <a:off x="2590800" y="6248400"/>
            <a:ext cx="49182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rPr>
              <a:t>Peripheral granular form</a:t>
            </a:r>
            <a:endParaRPr sz="2800">
              <a:solidFill>
                <a:schemeClr val="dk1"/>
              </a:solidFill>
              <a:latin typeface="Arial"/>
              <a:ea typeface="Arial"/>
              <a:cs typeface="Arial"/>
              <a:sym typeface="Arial"/>
            </a:endParaRPr>
          </a:p>
        </p:txBody>
      </p:sp>
      <p:sp>
        <p:nvSpPr>
          <p:cNvPr id="369" name="Google Shape;369;p50"/>
          <p:cNvSpPr/>
          <p:nvPr/>
        </p:nvSpPr>
        <p:spPr>
          <a:xfrm>
            <a:off x="0" y="762000"/>
            <a:ext cx="4038600" cy="381000"/>
          </a:xfrm>
          <a:prstGeom prst="rect">
            <a:avLst/>
          </a:prstGeom>
          <a:solidFill>
            <a:srgbClr val="000000"/>
          </a:solidFill>
          <a:ln cap="flat" cmpd="sng" w="9525">
            <a:solidFill>
              <a:schemeClr val="accent1"/>
            </a:solidFill>
            <a:prstDash val="solid"/>
            <a:round/>
            <a:headEnd len="sm" w="sm" type="none"/>
            <a:tailEnd len="sm" w="sm" type="none"/>
          </a:ln>
          <a:effectLst>
            <a:outerShdw blurRad="50800" rotWithShape="0" algn="br"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rPr>
              <a:t>CMV retinitis</a:t>
            </a:r>
            <a:endParaRPr sz="2800">
              <a:solidFill>
                <a:schemeClr val="lt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51"/>
          <p:cNvPicPr preferRelativeResize="0"/>
          <p:nvPr/>
        </p:nvPicPr>
        <p:blipFill rotWithShape="1">
          <a:blip r:embed="rId3">
            <a:alphaModFix/>
          </a:blip>
          <a:srcRect b="2898" l="0" r="0" t="0"/>
          <a:stretch/>
        </p:blipFill>
        <p:spPr>
          <a:xfrm>
            <a:off x="0" y="787400"/>
            <a:ext cx="9144000" cy="5127625"/>
          </a:xfrm>
          <a:prstGeom prst="rect">
            <a:avLst/>
          </a:prstGeom>
          <a:noFill/>
          <a:ln>
            <a:noFill/>
          </a:ln>
        </p:spPr>
      </p:pic>
      <p:sp>
        <p:nvSpPr>
          <p:cNvPr id="376" name="Google Shape;376;p51"/>
          <p:cNvSpPr txBox="1"/>
          <p:nvPr/>
        </p:nvSpPr>
        <p:spPr>
          <a:xfrm>
            <a:off x="2362200" y="6107113"/>
            <a:ext cx="59817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rPr>
              <a:t>Vasculitis in the form of "frozen branch"</a:t>
            </a:r>
            <a:endParaRPr sz="2800">
              <a:solidFill>
                <a:schemeClr val="dk1"/>
              </a:solidFill>
              <a:latin typeface="Arial"/>
              <a:ea typeface="Arial"/>
              <a:cs typeface="Arial"/>
              <a:sym typeface="Arial"/>
            </a:endParaRPr>
          </a:p>
        </p:txBody>
      </p:sp>
      <p:sp>
        <p:nvSpPr>
          <p:cNvPr id="377" name="Google Shape;377;p51"/>
          <p:cNvSpPr/>
          <p:nvPr/>
        </p:nvSpPr>
        <p:spPr>
          <a:xfrm>
            <a:off x="173038" y="685800"/>
            <a:ext cx="2632075" cy="5238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rPr>
              <a:t>CMV retinitis</a:t>
            </a:r>
            <a:endParaRPr sz="2800">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6"/>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Pathoanatomical classification</a:t>
            </a:r>
            <a:endParaRPr/>
          </a:p>
        </p:txBody>
      </p:sp>
      <p:sp>
        <p:nvSpPr>
          <p:cNvPr id="116" name="Google Shape;116;p16"/>
          <p:cNvSpPr txBox="1"/>
          <p:nvPr>
            <p:ph idx="1" type="body"/>
          </p:nvPr>
        </p:nvSpPr>
        <p:spPr>
          <a:xfrm>
            <a:off x="467550" y="1340773"/>
            <a:ext cx="8257500" cy="37614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SzPts val="1375"/>
              <a:buNone/>
            </a:pPr>
            <a:r>
              <a:rPr b="1" lang="en-US" sz="1575"/>
              <a:t>1.</a:t>
            </a:r>
            <a:r>
              <a:rPr b="1" lang="en-US" sz="1242"/>
              <a:t> Non-granulomatous uveitis - </a:t>
            </a:r>
            <a:r>
              <a:rPr lang="en-US" sz="1242"/>
              <a:t>diffuse infiltration of the uvea, most often</a:t>
            </a:r>
            <a:endParaRPr sz="1242"/>
          </a:p>
          <a:p>
            <a:pPr indent="0" lvl="0" marL="0" rtl="0" algn="l">
              <a:lnSpc>
                <a:spcPct val="80000"/>
              </a:lnSpc>
              <a:spcBef>
                <a:spcPts val="600"/>
              </a:spcBef>
              <a:spcAft>
                <a:spcPts val="0"/>
              </a:spcAft>
              <a:buSzPts val="688"/>
              <a:buNone/>
            </a:pPr>
            <a:r>
              <a:rPr b="1" lang="en-US" sz="1242"/>
              <a:t>2. Granulomatous uveitis (epithelioid and giant cells surrounded by lymphocytes):</a:t>
            </a:r>
            <a:endParaRPr b="1" sz="1242"/>
          </a:p>
          <a:p>
            <a:pPr indent="0" lvl="0" marL="342201" rtl="0" algn="l">
              <a:lnSpc>
                <a:spcPct val="80000"/>
              </a:lnSpc>
              <a:spcBef>
                <a:spcPts val="600"/>
              </a:spcBef>
              <a:spcAft>
                <a:spcPts val="0"/>
              </a:spcAft>
              <a:buSzPts val="688"/>
              <a:buNone/>
            </a:pPr>
            <a:r>
              <a:rPr lang="en-US" sz="1242"/>
              <a:t>A) Non-infectious</a:t>
            </a:r>
            <a:endParaRPr sz="1242"/>
          </a:p>
          <a:p>
            <a:pPr indent="0" lvl="0" marL="342201" rtl="0" algn="l">
              <a:lnSpc>
                <a:spcPct val="80000"/>
              </a:lnSpc>
              <a:spcBef>
                <a:spcPts val="600"/>
              </a:spcBef>
              <a:spcAft>
                <a:spcPts val="0"/>
              </a:spcAft>
              <a:buSzPts val="688"/>
              <a:buNone/>
            </a:pPr>
            <a:r>
              <a:rPr lang="en-US" sz="1242"/>
              <a:t>Sarcoidosis, sympathetic 2. Granulomatous uveitis (epithelioid and giant cells surrounded by lymphocytes):</a:t>
            </a:r>
            <a:endParaRPr sz="1242"/>
          </a:p>
          <a:p>
            <a:pPr indent="0" lvl="0" marL="342201" rtl="0" algn="l">
              <a:lnSpc>
                <a:spcPct val="80000"/>
              </a:lnSpc>
              <a:spcBef>
                <a:spcPts val="600"/>
              </a:spcBef>
              <a:spcAft>
                <a:spcPts val="0"/>
              </a:spcAft>
              <a:buSzPts val="688"/>
              <a:buNone/>
            </a:pPr>
            <a:r>
              <a:rPr lang="en-US" sz="1242"/>
              <a:t>B) Infectious uveitis</a:t>
            </a:r>
            <a:endParaRPr sz="1242"/>
          </a:p>
          <a:p>
            <a:pPr indent="0" lvl="0" marL="342201" rtl="0" algn="l">
              <a:lnSpc>
                <a:spcPct val="80000"/>
              </a:lnSpc>
              <a:spcBef>
                <a:spcPts val="600"/>
              </a:spcBef>
              <a:spcAft>
                <a:spcPts val="0"/>
              </a:spcAft>
              <a:buSzPts val="688"/>
              <a:buNone/>
            </a:pPr>
            <a:r>
              <a:rPr lang="en-US" sz="1242"/>
              <a:t>Toxoplasma, toxocara, mycoplasma, syphilis, leprosy, fungi</a:t>
            </a:r>
            <a:endParaRPr sz="1242"/>
          </a:p>
          <a:p>
            <a:pPr indent="0" lvl="0" marL="342201" rtl="0" algn="l">
              <a:lnSpc>
                <a:spcPct val="80000"/>
              </a:lnSpc>
              <a:spcBef>
                <a:spcPts val="600"/>
              </a:spcBef>
              <a:spcAft>
                <a:spcPts val="0"/>
              </a:spcAft>
              <a:buSzPts val="688"/>
              <a:buNone/>
            </a:pPr>
            <a:r>
              <a:rPr lang="en-US" sz="1242"/>
              <a:t>Granulomatous conditions can also be:</a:t>
            </a:r>
            <a:endParaRPr sz="1242"/>
          </a:p>
          <a:p>
            <a:pPr indent="0" lvl="0" marL="342201" rtl="0" algn="l">
              <a:lnSpc>
                <a:spcPct val="80000"/>
              </a:lnSpc>
              <a:spcBef>
                <a:spcPts val="600"/>
              </a:spcBef>
              <a:spcAft>
                <a:spcPts val="0"/>
              </a:spcAft>
              <a:buSzPts val="688"/>
              <a:buNone/>
            </a:pPr>
            <a:r>
              <a:rPr lang="en-US" sz="1242"/>
              <a:t>A) Front - bacon-like precipitates - "mutton fat", Koeppe and Busaca nodules</a:t>
            </a:r>
            <a:endParaRPr sz="1242"/>
          </a:p>
          <a:p>
            <a:pPr indent="0" lvl="0" marL="342201" rtl="0" algn="l">
              <a:lnSpc>
                <a:spcPct val="80000"/>
              </a:lnSpc>
              <a:spcBef>
                <a:spcPts val="600"/>
              </a:spcBef>
              <a:spcAft>
                <a:spcPts val="0"/>
              </a:spcAft>
              <a:buSzPts val="688"/>
              <a:buNone/>
            </a:pPr>
            <a:r>
              <a:rPr lang="en-US" sz="1242"/>
              <a:t>B) Posterior - chorioretinal foci accompanied by vitritis and vasculitisophthalmia, phacoantigenic uveitis</a:t>
            </a:r>
            <a:endParaRPr sz="1242"/>
          </a:p>
          <a:p>
            <a:pPr indent="0" lvl="0" marL="342201" rtl="0" algn="l">
              <a:lnSpc>
                <a:spcPct val="80000"/>
              </a:lnSpc>
              <a:spcBef>
                <a:spcPts val="600"/>
              </a:spcBef>
              <a:spcAft>
                <a:spcPts val="0"/>
              </a:spcAft>
              <a:buSzPts val="688"/>
              <a:buNone/>
            </a:pPr>
            <a:r>
              <a:rPr lang="en-US" sz="1242"/>
              <a:t>B) Infectious uveitis</a:t>
            </a:r>
            <a:endParaRPr sz="1242"/>
          </a:p>
          <a:p>
            <a:pPr indent="0" lvl="0" marL="342201" rtl="0" algn="l">
              <a:lnSpc>
                <a:spcPct val="80000"/>
              </a:lnSpc>
              <a:spcBef>
                <a:spcPts val="600"/>
              </a:spcBef>
              <a:spcAft>
                <a:spcPts val="0"/>
              </a:spcAft>
              <a:buSzPts val="688"/>
              <a:buNone/>
            </a:pPr>
            <a:r>
              <a:rPr lang="en-US" sz="1242"/>
              <a:t>Toxoplasma, toxocara, vrusi, mycoplasma, syphilis, leprosy, fungi</a:t>
            </a:r>
            <a:endParaRPr sz="1242"/>
          </a:p>
          <a:p>
            <a:pPr indent="0" lvl="0" marL="342201" rtl="0" algn="l">
              <a:lnSpc>
                <a:spcPct val="80000"/>
              </a:lnSpc>
              <a:spcBef>
                <a:spcPts val="600"/>
              </a:spcBef>
              <a:spcAft>
                <a:spcPts val="0"/>
              </a:spcAft>
              <a:buSzPts val="688"/>
              <a:buNone/>
            </a:pPr>
            <a:r>
              <a:rPr lang="en-US" sz="1242"/>
              <a:t>Granulomatous conditions can also be:</a:t>
            </a:r>
            <a:endParaRPr sz="1242"/>
          </a:p>
          <a:p>
            <a:pPr indent="0" lvl="0" marL="342201" rtl="0" algn="l">
              <a:lnSpc>
                <a:spcPct val="80000"/>
              </a:lnSpc>
              <a:spcBef>
                <a:spcPts val="600"/>
              </a:spcBef>
              <a:spcAft>
                <a:spcPts val="0"/>
              </a:spcAft>
              <a:buSzPts val="688"/>
              <a:buNone/>
            </a:pPr>
            <a:r>
              <a:rPr lang="en-US" sz="1242"/>
              <a:t>A) Front - bacon-like precipitates - "mutton fat", Koepe and Busacca nodules</a:t>
            </a:r>
            <a:endParaRPr sz="1242"/>
          </a:p>
          <a:p>
            <a:pPr indent="0" lvl="0" marL="342201" rtl="0" algn="l">
              <a:lnSpc>
                <a:spcPct val="80000"/>
              </a:lnSpc>
              <a:spcBef>
                <a:spcPts val="600"/>
              </a:spcBef>
              <a:spcAft>
                <a:spcPts val="0"/>
              </a:spcAft>
              <a:buSzPts val="688"/>
              <a:buNone/>
            </a:pPr>
            <a:r>
              <a:rPr lang="en-US" sz="1242"/>
              <a:t>B) Posterior - chorioretinal foci accompanied by vitritis and vasculitis</a:t>
            </a:r>
            <a:endParaRPr sz="1242"/>
          </a:p>
          <a:p>
            <a:pPr indent="0" lvl="2" marL="342202" rtl="0" algn="l">
              <a:lnSpc>
                <a:spcPct val="80000"/>
              </a:lnSpc>
              <a:spcBef>
                <a:spcPts val="600"/>
              </a:spcBef>
              <a:spcAft>
                <a:spcPts val="0"/>
              </a:spcAft>
              <a:buSzPts val="1125"/>
              <a:buNone/>
            </a:pPr>
            <a:r>
              <a:t/>
            </a:r>
            <a:endParaRPr sz="1375"/>
          </a:p>
        </p:txBody>
      </p:sp>
      <p:sp>
        <p:nvSpPr>
          <p:cNvPr id="117" name="Google Shape;117;p16"/>
          <p:cNvSpPr txBox="1"/>
          <p:nvPr/>
        </p:nvSpPr>
        <p:spPr>
          <a:xfrm>
            <a:off x="899592" y="5157192"/>
            <a:ext cx="7272300" cy="1754700"/>
          </a:xfrm>
          <a:prstGeom prst="rect">
            <a:avLst/>
          </a:prstGeom>
          <a:noFill/>
          <a:ln>
            <a:noFill/>
          </a:ln>
        </p:spPr>
        <p:txBody>
          <a:bodyPr anchorCtr="0" anchor="t" bIns="45700" lIns="91425" spcFirstLastPara="1" rIns="91425" wrap="square" tIns="45700">
            <a:spAutoFit/>
          </a:bodyPr>
          <a:lstStyle/>
          <a:p>
            <a:pPr indent="0" lvl="0" marL="282575" rtl="0" algn="l">
              <a:spcBef>
                <a:spcPts val="0"/>
              </a:spcBef>
              <a:spcAft>
                <a:spcPts val="0"/>
              </a:spcAft>
              <a:buNone/>
            </a:pPr>
            <a:r>
              <a:rPr lang="en-US" sz="1800">
                <a:solidFill>
                  <a:schemeClr val="dk1"/>
                </a:solidFill>
              </a:rPr>
              <a:t>The clinical picture of uveitis depends on:</a:t>
            </a:r>
            <a:endParaRPr sz="1800">
              <a:solidFill>
                <a:schemeClr val="dk1"/>
              </a:solidFill>
            </a:endParaRPr>
          </a:p>
          <a:p>
            <a:pPr indent="0" lvl="0" marL="282575" rtl="0" algn="l">
              <a:spcBef>
                <a:spcPts val="0"/>
              </a:spcBef>
              <a:spcAft>
                <a:spcPts val="0"/>
              </a:spcAft>
              <a:buNone/>
            </a:pPr>
            <a:r>
              <a:rPr lang="en-US" sz="1800">
                <a:solidFill>
                  <a:schemeClr val="dk1"/>
                </a:solidFill>
              </a:rPr>
              <a:t>1. activities of the uveitic process (acute/chronic) i</a:t>
            </a:r>
            <a:endParaRPr sz="1800">
              <a:solidFill>
                <a:schemeClr val="dk1"/>
              </a:solidFill>
            </a:endParaRPr>
          </a:p>
          <a:p>
            <a:pPr indent="0" lvl="0" marL="282575" rtl="0" algn="l">
              <a:spcBef>
                <a:spcPts val="0"/>
              </a:spcBef>
              <a:spcAft>
                <a:spcPts val="0"/>
              </a:spcAft>
              <a:buNone/>
            </a:pPr>
            <a:r>
              <a:rPr lang="en-US" sz="1800">
                <a:solidFill>
                  <a:schemeClr val="dk1"/>
                </a:solidFill>
              </a:rPr>
              <a:t>2. pathoanatomical characteristics (granulomatous/non-granulomatous)</a:t>
            </a:r>
            <a:endParaRPr sz="1800">
              <a:solidFill>
                <a:schemeClr val="dk1"/>
              </a:solidFill>
            </a:endParaRPr>
          </a:p>
          <a:p>
            <a:pPr indent="0" lvl="1" marL="282575" marR="0" rtl="0" algn="l">
              <a:spcBef>
                <a:spcPts val="0"/>
              </a:spcBef>
              <a:spcAft>
                <a:spcPts val="0"/>
              </a:spcAft>
              <a:buNone/>
            </a:pPr>
            <a:r>
              <a:t/>
            </a:r>
            <a:endParaRPr b="1" sz="1800">
              <a:solidFill>
                <a:schemeClr val="dk1"/>
              </a:solidFill>
            </a:endParaRPr>
          </a:p>
          <a:p>
            <a:pPr indent="-58737" lvl="2" marL="914400" marR="0" rtl="0" algn="l">
              <a:spcBef>
                <a:spcPts val="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id="382" name="Google Shape;382;p52"/>
          <p:cNvPicPr preferRelativeResize="0"/>
          <p:nvPr/>
        </p:nvPicPr>
        <p:blipFill rotWithShape="1">
          <a:blip r:embed="rId3">
            <a:alphaModFix/>
          </a:blip>
          <a:srcRect b="0" l="0" r="0" t="0"/>
          <a:stretch/>
        </p:blipFill>
        <p:spPr>
          <a:xfrm>
            <a:off x="0" y="838200"/>
            <a:ext cx="9144000" cy="5133975"/>
          </a:xfrm>
          <a:prstGeom prst="rect">
            <a:avLst/>
          </a:prstGeom>
          <a:noFill/>
          <a:ln>
            <a:noFill/>
          </a:ln>
        </p:spPr>
      </p:pic>
      <p:sp>
        <p:nvSpPr>
          <p:cNvPr id="383" name="Google Shape;383;p52"/>
          <p:cNvSpPr/>
          <p:nvPr/>
        </p:nvSpPr>
        <p:spPr>
          <a:xfrm>
            <a:off x="0" y="265113"/>
            <a:ext cx="5029200" cy="954087"/>
          </a:xfrm>
          <a:prstGeom prst="rect">
            <a:avLst/>
          </a:prstGeom>
          <a:solidFill>
            <a:srgbClr val="0000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D9DEE5"/>
                </a:solidFill>
              </a:rPr>
              <a:t>Chorio(stroma) retinal lesions arranged linearly</a:t>
            </a:r>
            <a:endParaRPr sz="2800">
              <a:solidFill>
                <a:srgbClr val="D9DEE5"/>
              </a:solidFill>
              <a:latin typeface="Arial"/>
              <a:ea typeface="Arial"/>
              <a:cs typeface="Arial"/>
              <a:sym typeface="Arial"/>
            </a:endParaRPr>
          </a:p>
        </p:txBody>
      </p:sp>
      <p:cxnSp>
        <p:nvCxnSpPr>
          <p:cNvPr id="384" name="Google Shape;384;p52"/>
          <p:cNvCxnSpPr/>
          <p:nvPr/>
        </p:nvCxnSpPr>
        <p:spPr>
          <a:xfrm flipH="1">
            <a:off x="2057400" y="2209800"/>
            <a:ext cx="381000" cy="8382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cxnSp>
        <p:nvCxnSpPr>
          <p:cNvPr id="385" name="Google Shape;385;p52"/>
          <p:cNvCxnSpPr/>
          <p:nvPr/>
        </p:nvCxnSpPr>
        <p:spPr>
          <a:xfrm>
            <a:off x="1371600" y="3733800"/>
            <a:ext cx="838200" cy="8382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386" name="Google Shape;386;p52"/>
          <p:cNvSpPr txBox="1"/>
          <p:nvPr/>
        </p:nvSpPr>
        <p:spPr>
          <a:xfrm>
            <a:off x="5588000" y="6279444"/>
            <a:ext cx="266307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ndara"/>
                <a:ea typeface="Candara"/>
                <a:cs typeface="Candara"/>
                <a:sym typeface="Candara"/>
              </a:rPr>
              <a:t>West Nile virus</a:t>
            </a:r>
            <a:endParaRPr sz="1800">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p53"/>
          <p:cNvPicPr preferRelativeResize="0"/>
          <p:nvPr/>
        </p:nvPicPr>
        <p:blipFill rotWithShape="1">
          <a:blip r:embed="rId3">
            <a:alphaModFix/>
          </a:blip>
          <a:srcRect b="0" l="0" r="0" t="0"/>
          <a:stretch/>
        </p:blipFill>
        <p:spPr>
          <a:xfrm>
            <a:off x="0" y="901700"/>
            <a:ext cx="9144000" cy="5043488"/>
          </a:xfrm>
          <a:prstGeom prst="rect">
            <a:avLst/>
          </a:prstGeom>
          <a:noFill/>
          <a:ln>
            <a:noFill/>
          </a:ln>
        </p:spPr>
      </p:pic>
      <p:sp>
        <p:nvSpPr>
          <p:cNvPr id="392" name="Google Shape;392;p53"/>
          <p:cNvSpPr txBox="1"/>
          <p:nvPr/>
        </p:nvSpPr>
        <p:spPr>
          <a:xfrm>
            <a:off x="0" y="341313"/>
            <a:ext cx="5019600" cy="52320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lt1"/>
                </a:solidFill>
              </a:rPr>
              <a:t>"target-looking" lesions</a:t>
            </a:r>
            <a:endParaRPr sz="2800">
              <a:solidFill>
                <a:schemeClr val="lt1"/>
              </a:solidFill>
              <a:latin typeface="Arial"/>
              <a:ea typeface="Arial"/>
              <a:cs typeface="Arial"/>
              <a:sym typeface="Arial"/>
            </a:endParaRPr>
          </a:p>
        </p:txBody>
      </p:sp>
      <p:cxnSp>
        <p:nvCxnSpPr>
          <p:cNvPr id="393" name="Google Shape;393;p53"/>
          <p:cNvCxnSpPr/>
          <p:nvPr/>
        </p:nvCxnSpPr>
        <p:spPr>
          <a:xfrm flipH="1">
            <a:off x="2743200" y="3352800"/>
            <a:ext cx="381000" cy="8382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cxnSp>
        <p:nvCxnSpPr>
          <p:cNvPr id="394" name="Google Shape;394;p53"/>
          <p:cNvCxnSpPr/>
          <p:nvPr/>
        </p:nvCxnSpPr>
        <p:spPr>
          <a:xfrm>
            <a:off x="2057400" y="4800600"/>
            <a:ext cx="609600" cy="6096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395" name="Google Shape;395;p53"/>
          <p:cNvSpPr/>
          <p:nvPr/>
        </p:nvSpPr>
        <p:spPr>
          <a:xfrm>
            <a:off x="609600" y="5911850"/>
            <a:ext cx="8153400" cy="95410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2E2224"/>
                </a:solidFill>
              </a:rPr>
              <a:t>"linearly arranged" lesions in the stroma of the choroid - WEST NILE VIRUS</a:t>
            </a:r>
            <a:endParaRPr sz="2800">
              <a:solidFill>
                <a:srgbClr val="2E2224"/>
              </a:solidFill>
              <a:latin typeface="Arial"/>
              <a:ea typeface="Arial"/>
              <a:cs typeface="Arial"/>
              <a:sym typeface="Arial"/>
            </a:endParaRPr>
          </a:p>
        </p:txBody>
      </p:sp>
      <p:sp>
        <p:nvSpPr>
          <p:cNvPr id="396" name="Google Shape;396;p53"/>
          <p:cNvSpPr/>
          <p:nvPr/>
        </p:nvSpPr>
        <p:spPr>
          <a:xfrm>
            <a:off x="2209800" y="3810000"/>
            <a:ext cx="381000" cy="457200"/>
          </a:xfrm>
          <a:prstGeom prst="ellipse">
            <a:avLst/>
          </a:prstGeom>
          <a:noFill/>
          <a:ln cap="flat" cmpd="sng" w="9525">
            <a:solidFill>
              <a:schemeClr val="accent1"/>
            </a:solidFill>
            <a:prstDash val="solid"/>
            <a:round/>
            <a:headEnd len="sm" w="sm" type="none"/>
            <a:tailEnd len="sm" w="sm" type="none"/>
          </a:ln>
          <a:effectLst>
            <a:outerShdw blurRad="50800" rotWithShape="0" algn="br"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4"/>
          <p:cNvSpPr txBox="1"/>
          <p:nvPr>
            <p:ph idx="4294967295" type="title"/>
          </p:nvPr>
        </p:nvSpPr>
        <p:spPr>
          <a:xfrm>
            <a:off x="1371600" y="10080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WEST NILE VIRUS (RNK)</a:t>
            </a:r>
            <a:endParaRPr/>
          </a:p>
          <a:p>
            <a:pPr indent="0" lvl="0" marL="0" rtl="0" algn="l">
              <a:spcBef>
                <a:spcPts val="0"/>
              </a:spcBef>
              <a:spcAft>
                <a:spcPts val="0"/>
              </a:spcAft>
              <a:buNone/>
            </a:pPr>
            <a:r>
              <a:rPr lang="en-US"/>
              <a:t>... CLINICAL SIGNS</a:t>
            </a:r>
            <a:endParaRPr/>
          </a:p>
          <a:p>
            <a:pPr indent="0" lvl="0" marL="0" rtl="0" algn="l">
              <a:spcBef>
                <a:spcPts val="0"/>
              </a:spcBef>
              <a:spcAft>
                <a:spcPts val="0"/>
              </a:spcAft>
              <a:buNone/>
            </a:pPr>
            <a:r>
              <a:t/>
            </a:r>
            <a:endParaRPr/>
          </a:p>
        </p:txBody>
      </p:sp>
      <p:sp>
        <p:nvSpPr>
          <p:cNvPr id="403" name="Google Shape;403;p54"/>
          <p:cNvSpPr txBox="1"/>
          <p:nvPr>
            <p:ph idx="4294967295" type="body"/>
          </p:nvPr>
        </p:nvSpPr>
        <p:spPr>
          <a:xfrm>
            <a:off x="1310952" y="1784350"/>
            <a:ext cx="7581528" cy="457200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lnSpcReduction="10000"/>
          </a:bodyPr>
          <a:lstStyle/>
          <a:p>
            <a:pPr indent="-171450" lvl="0" marL="171450" rtl="0" algn="l">
              <a:spcBef>
                <a:spcPts val="600"/>
              </a:spcBef>
              <a:spcAft>
                <a:spcPts val="0"/>
              </a:spcAft>
              <a:buSzPts val="2200"/>
              <a:buChar char="•"/>
            </a:pPr>
            <a:r>
              <a:rPr lang="en-US"/>
              <a:t>Multifocal, stromal choroiditis – bilateral</a:t>
            </a:r>
            <a:endParaRPr/>
          </a:p>
          <a:p>
            <a:pPr indent="-171450" lvl="0" marL="171450" rtl="0" algn="l">
              <a:spcBef>
                <a:spcPts val="600"/>
              </a:spcBef>
              <a:spcAft>
                <a:spcPts val="0"/>
              </a:spcAft>
              <a:buSzPts val="2200"/>
              <a:buChar char="•"/>
            </a:pPr>
            <a:r>
              <a:rPr lang="en-US"/>
              <a:t>       with non-granulomatous AU and cells in the vitreous</a:t>
            </a:r>
            <a:endParaRPr/>
          </a:p>
          <a:p>
            <a:pPr indent="0" lvl="0" marL="171450" rtl="0" algn="l">
              <a:spcBef>
                <a:spcPts val="600"/>
              </a:spcBef>
              <a:spcAft>
                <a:spcPts val="0"/>
              </a:spcAft>
              <a:buNone/>
            </a:pPr>
            <a:r>
              <a:t/>
            </a:r>
            <a:endParaRPr/>
          </a:p>
          <a:p>
            <a:pPr indent="-171450" lvl="0" marL="171450" rtl="0" algn="l">
              <a:spcBef>
                <a:spcPts val="600"/>
              </a:spcBef>
              <a:spcAft>
                <a:spcPts val="0"/>
              </a:spcAft>
              <a:buSzPts val="2200"/>
              <a:buChar char="•"/>
            </a:pPr>
            <a:r>
              <a:rPr lang="en-US"/>
              <a:t>Choroidal lesions-middle zone/periphery, sometimes linearly arranged</a:t>
            </a:r>
            <a:endParaRPr/>
          </a:p>
          <a:p>
            <a:pPr indent="-171450" lvl="0" marL="171450" rtl="0" algn="l">
              <a:spcBef>
                <a:spcPts val="600"/>
              </a:spcBef>
              <a:spcAft>
                <a:spcPts val="0"/>
              </a:spcAft>
              <a:buSzPts val="2200"/>
              <a:buChar char="•"/>
            </a:pPr>
            <a:r>
              <a:rPr lang="en-US"/>
              <a:t>FA of active lesions: early hyperfluorescence and late "leakage"</a:t>
            </a:r>
            <a:endParaRPr/>
          </a:p>
          <a:p>
            <a:pPr indent="-171450" lvl="0" marL="171450" rtl="0" algn="l">
              <a:spcBef>
                <a:spcPts val="600"/>
              </a:spcBef>
              <a:spcAft>
                <a:spcPts val="0"/>
              </a:spcAft>
              <a:buSzPts val="2200"/>
              <a:buChar char="•"/>
            </a:pPr>
            <a:r>
              <a:rPr lang="en-US"/>
              <a:t>FA of inactive lesions: hypofluorescence and late staining - "steining"</a:t>
            </a:r>
            <a:endParaRPr/>
          </a:p>
          <a:p>
            <a:pPr indent="-171450" lvl="0" marL="171450" rtl="0" algn="l">
              <a:spcBef>
                <a:spcPts val="600"/>
              </a:spcBef>
              <a:spcAft>
                <a:spcPts val="0"/>
              </a:spcAft>
              <a:buSzPts val="2200"/>
              <a:buChar char="•"/>
            </a:pPr>
            <a:r>
              <a:rPr lang="en-US"/>
              <a:t>Most lesions have a target appearance with central hypofluorescence due to pigment blockage</a:t>
            </a:r>
            <a:endParaRPr/>
          </a:p>
          <a:p>
            <a:pPr indent="0" lvl="0" marL="171450" rtl="0" algn="l">
              <a:spcBef>
                <a:spcPts val="600"/>
              </a:spcBef>
              <a:spcAft>
                <a:spcPts val="0"/>
              </a:spcAft>
              <a:buNone/>
            </a:pPr>
            <a:r>
              <a:t/>
            </a:r>
            <a:endParaRPr u="sng"/>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5"/>
          <p:cNvSpPr txBox="1"/>
          <p:nvPr/>
        </p:nvSpPr>
        <p:spPr>
          <a:xfrm>
            <a:off x="4181475" y="6183313"/>
            <a:ext cx="184150" cy="369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409" name="Google Shape;409;p55"/>
          <p:cNvPicPr preferRelativeResize="0"/>
          <p:nvPr>
            <p:ph idx="4294967295" type="body"/>
          </p:nvPr>
        </p:nvPicPr>
        <p:blipFill rotWithShape="1">
          <a:blip r:embed="rId3">
            <a:alphaModFix/>
          </a:blip>
          <a:srcRect b="0" l="10881" r="10881" t="0"/>
          <a:stretch/>
        </p:blipFill>
        <p:spPr>
          <a:xfrm>
            <a:off x="4656138" y="1770063"/>
            <a:ext cx="4038600" cy="4525962"/>
          </a:xfrm>
          <a:prstGeom prst="rect">
            <a:avLst/>
          </a:prstGeom>
          <a:noFill/>
          <a:ln>
            <a:noFill/>
          </a:ln>
        </p:spPr>
      </p:pic>
      <p:pic>
        <p:nvPicPr>
          <p:cNvPr id="410" name="Google Shape;410;p55"/>
          <p:cNvPicPr preferRelativeResize="0"/>
          <p:nvPr>
            <p:ph idx="4294967295" type="body"/>
          </p:nvPr>
        </p:nvPicPr>
        <p:blipFill rotWithShape="1">
          <a:blip r:embed="rId4">
            <a:alphaModFix/>
          </a:blip>
          <a:srcRect b="0" l="24841" r="24840" t="0"/>
          <a:stretch/>
        </p:blipFill>
        <p:spPr>
          <a:xfrm>
            <a:off x="465138" y="1770063"/>
            <a:ext cx="4038600" cy="4525962"/>
          </a:xfrm>
          <a:prstGeom prst="rect">
            <a:avLst/>
          </a:prstGeom>
          <a:noFill/>
          <a:ln>
            <a:noFill/>
          </a:ln>
        </p:spPr>
      </p:pic>
      <p:sp>
        <p:nvSpPr>
          <p:cNvPr id="411" name="Google Shape;411;p55"/>
          <p:cNvSpPr txBox="1"/>
          <p:nvPr>
            <p:ph type="title"/>
          </p:nvPr>
        </p:nvSpPr>
        <p:spPr>
          <a:xfrm>
            <a:off x="457200" y="572869"/>
            <a:ext cx="8229600" cy="646500"/>
          </a:xfrm>
          <a:prstGeom prst="rect">
            <a:avLst/>
          </a:prstGeom>
          <a:solidFill>
            <a:srgbClr val="000000"/>
          </a:solidFill>
          <a:ln>
            <a:noFill/>
          </a:ln>
        </p:spPr>
        <p:txBody>
          <a:bodyPr anchorCtr="0" anchor="b" bIns="45700" lIns="91425" spcFirstLastPara="1" rIns="91425" wrap="square" tIns="45700">
            <a:spAutoFit/>
          </a:bodyPr>
          <a:lstStyle/>
          <a:p>
            <a:pPr indent="0" lvl="0" marL="0" rtl="0" algn="l">
              <a:spcBef>
                <a:spcPts val="0"/>
              </a:spcBef>
              <a:spcAft>
                <a:spcPts val="0"/>
              </a:spcAft>
              <a:buNone/>
            </a:pPr>
            <a:r>
              <a:rPr lang="en-US">
                <a:solidFill>
                  <a:schemeClr val="lt1"/>
                </a:solidFill>
                <a:latin typeface="Candara"/>
                <a:ea typeface="Candara"/>
                <a:cs typeface="Candara"/>
                <a:sym typeface="Candara"/>
              </a:rPr>
              <a:t>”</a:t>
            </a:r>
            <a:r>
              <a:rPr lang="en-US">
                <a:solidFill>
                  <a:schemeClr val="lt1"/>
                </a:solidFill>
              </a:rPr>
              <a:t>PEPPER AND SALT</a:t>
            </a:r>
            <a:r>
              <a:rPr lang="en-US">
                <a:solidFill>
                  <a:schemeClr val="lt1"/>
                </a:solidFill>
                <a:latin typeface="Candara"/>
                <a:ea typeface="Candara"/>
                <a:cs typeface="Candara"/>
                <a:sym typeface="Candara"/>
              </a:rPr>
              <a:t>”</a:t>
            </a:r>
            <a:endParaRPr>
              <a:solidFill>
                <a:schemeClr val="lt1"/>
              </a:solidFill>
              <a:latin typeface="Candara"/>
              <a:ea typeface="Candara"/>
              <a:cs typeface="Candara"/>
              <a:sym typeface="Candara"/>
            </a:endParaRPr>
          </a:p>
        </p:txBody>
      </p:sp>
    </p:spTree>
  </p:cSld>
  <p:clrMapOvr>
    <a:masterClrMapping/>
  </p:clrMapOvr>
  <p:transition spd="slow">
    <p:fade thruBlk="1"/>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6"/>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latin typeface="Candara"/>
                <a:ea typeface="Candara"/>
                <a:cs typeface="Candara"/>
                <a:sym typeface="Candara"/>
              </a:rPr>
              <a:t>”</a:t>
            </a:r>
            <a:r>
              <a:rPr lang="en-US"/>
              <a:t>Pepper and salt</a:t>
            </a:r>
            <a:r>
              <a:rPr lang="en-US">
                <a:latin typeface="Candara"/>
                <a:ea typeface="Candara"/>
                <a:cs typeface="Candara"/>
                <a:sym typeface="Candara"/>
              </a:rPr>
              <a:t>” </a:t>
            </a:r>
            <a:r>
              <a:rPr lang="en-US"/>
              <a:t>DD</a:t>
            </a:r>
            <a:endParaRPr>
              <a:latin typeface="Candara"/>
              <a:ea typeface="Candara"/>
              <a:cs typeface="Candara"/>
              <a:sym typeface="Candara"/>
            </a:endParaRPr>
          </a:p>
        </p:txBody>
      </p:sp>
      <p:sp>
        <p:nvSpPr>
          <p:cNvPr id="418" name="Google Shape;418;p56"/>
          <p:cNvSpPr txBox="1"/>
          <p:nvPr>
            <p:ph idx="4294967295" type="body"/>
          </p:nvPr>
        </p:nvSpPr>
        <p:spPr>
          <a:xfrm>
            <a:off x="755576" y="2025352"/>
            <a:ext cx="8280920" cy="4572000"/>
          </a:xfrm>
          <a:prstGeom prst="rect">
            <a:avLst/>
          </a:prstGeom>
          <a:noFill/>
          <a:ln>
            <a:noFill/>
          </a:ln>
        </p:spPr>
        <p:txBody>
          <a:bodyPr anchorCtr="0" anchor="t" bIns="45700" lIns="91425" spcFirstLastPara="1" rIns="91425" wrap="square" tIns="45700">
            <a:normAutofit/>
          </a:bodyPr>
          <a:lstStyle/>
          <a:p>
            <a:pPr indent="-171450" lvl="0" marL="171450" rtl="0" algn="l">
              <a:spcBef>
                <a:spcPts val="600"/>
              </a:spcBef>
              <a:spcAft>
                <a:spcPts val="0"/>
              </a:spcAft>
              <a:buSzPts val="2200"/>
              <a:buChar char="•"/>
            </a:pPr>
            <a:r>
              <a:rPr lang="en-US"/>
              <a:t>Chronic progressive external ophthalmoplegia (CPEO)</a:t>
            </a:r>
            <a:endParaRPr/>
          </a:p>
          <a:p>
            <a:pPr indent="-171450" lvl="0" marL="171450" rtl="0" algn="l">
              <a:spcBef>
                <a:spcPts val="600"/>
              </a:spcBef>
              <a:spcAft>
                <a:spcPts val="0"/>
              </a:spcAft>
              <a:buSzPts val="2200"/>
              <a:buChar char="•"/>
            </a:pPr>
            <a:r>
              <a:rPr lang="en-US"/>
              <a:t>(loss of muscle function, changes in the eye and eyelid mobility)</a:t>
            </a:r>
            <a:endParaRPr/>
          </a:p>
          <a:p>
            <a:pPr indent="-171450" lvl="0" marL="171450" rtl="0" algn="l">
              <a:spcBef>
                <a:spcPts val="600"/>
              </a:spcBef>
              <a:spcAft>
                <a:spcPts val="0"/>
              </a:spcAft>
              <a:buSzPts val="2200"/>
              <a:buChar char="•"/>
            </a:pPr>
            <a:r>
              <a:rPr lang="en-US"/>
              <a:t>Chorideremia, Xq21 (carriers)</a:t>
            </a:r>
            <a:endParaRPr/>
          </a:p>
          <a:p>
            <a:pPr indent="-171450" lvl="0" marL="171450" rtl="0" algn="l">
              <a:spcBef>
                <a:spcPts val="600"/>
              </a:spcBef>
              <a:spcAft>
                <a:spcPts val="0"/>
              </a:spcAft>
              <a:buSzPts val="2200"/>
              <a:buChar char="•"/>
            </a:pPr>
            <a:r>
              <a:rPr lang="en-US"/>
              <a:t>Albinism (carriers)</a:t>
            </a:r>
            <a:endParaRPr/>
          </a:p>
          <a:p>
            <a:pPr indent="-171450" lvl="0" marL="171450" rtl="0" algn="l">
              <a:spcBef>
                <a:spcPts val="600"/>
              </a:spcBef>
              <a:spcAft>
                <a:spcPts val="0"/>
              </a:spcAft>
              <a:buSzPts val="2200"/>
              <a:buChar char="•"/>
            </a:pPr>
            <a:r>
              <a:rPr lang="en-US"/>
              <a:t>Retinopathy pigmentosa (carriers)</a:t>
            </a:r>
            <a:endParaRPr/>
          </a:p>
          <a:p>
            <a:pPr indent="-171450" lvl="0" marL="171450" rtl="0" algn="l">
              <a:spcBef>
                <a:spcPts val="600"/>
              </a:spcBef>
              <a:spcAft>
                <a:spcPts val="0"/>
              </a:spcAft>
              <a:buSzPts val="2200"/>
              <a:buChar char="•"/>
            </a:pPr>
            <a:r>
              <a:rPr lang="en-US"/>
              <a:t>Rubella</a:t>
            </a:r>
            <a:endParaRPr/>
          </a:p>
          <a:p>
            <a:pPr indent="-171450" lvl="0" marL="171450" rtl="0" algn="l">
              <a:spcBef>
                <a:spcPts val="600"/>
              </a:spcBef>
              <a:spcAft>
                <a:spcPts val="0"/>
              </a:spcAft>
              <a:buSzPts val="2200"/>
              <a:buChar char="•"/>
            </a:pPr>
            <a:r>
              <a:rPr lang="en-US"/>
              <a:t>Leber's congenital amaurosis</a:t>
            </a:r>
            <a:endParaRPr/>
          </a:p>
          <a:p>
            <a:pPr indent="0" lvl="0" marL="171450" rtl="0" algn="l">
              <a:spcBef>
                <a:spcPts val="600"/>
              </a:spcBef>
              <a:spcAft>
                <a:spcPts val="0"/>
              </a:spcAft>
              <a:buNone/>
            </a:pPr>
            <a:r>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pic>
        <p:nvPicPr>
          <p:cNvPr id="424" name="Google Shape;424;p57"/>
          <p:cNvPicPr preferRelativeResize="0"/>
          <p:nvPr/>
        </p:nvPicPr>
        <p:blipFill rotWithShape="1">
          <a:blip r:embed="rId3">
            <a:alphaModFix/>
          </a:blip>
          <a:srcRect b="0" l="0" r="0" t="6065"/>
          <a:stretch/>
        </p:blipFill>
        <p:spPr>
          <a:xfrm>
            <a:off x="0" y="1019175"/>
            <a:ext cx="9144000" cy="4391025"/>
          </a:xfrm>
          <a:prstGeom prst="rect">
            <a:avLst/>
          </a:prstGeom>
          <a:noFill/>
          <a:ln>
            <a:noFill/>
          </a:ln>
        </p:spPr>
      </p:pic>
      <p:sp>
        <p:nvSpPr>
          <p:cNvPr id="425" name="Google Shape;425;p57"/>
          <p:cNvSpPr txBox="1"/>
          <p:nvPr/>
        </p:nvSpPr>
        <p:spPr>
          <a:xfrm>
            <a:off x="2590800" y="228600"/>
            <a:ext cx="5245200" cy="585000"/>
          </a:xfrm>
          <a:prstGeom prst="rect">
            <a:avLst/>
          </a:prstGeom>
          <a:solidFill>
            <a:schemeClr val="lt1"/>
          </a:solidFill>
          <a:ln cap="flat" cmpd="sng" w="9525">
            <a:solidFill>
              <a:srgbClr val="CCFFCC"/>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Arial"/>
                <a:ea typeface="Arial"/>
                <a:cs typeface="Arial"/>
                <a:sym typeface="Arial"/>
              </a:rPr>
              <a:t>”</a:t>
            </a:r>
            <a:r>
              <a:rPr lang="en-US" sz="3200">
                <a:solidFill>
                  <a:schemeClr val="dk1"/>
                </a:solidFill>
              </a:rPr>
              <a:t>SALT AND PEPPER</a:t>
            </a:r>
            <a:r>
              <a:rPr lang="en-US" sz="3200">
                <a:solidFill>
                  <a:schemeClr val="dk1"/>
                </a:solidFill>
                <a:latin typeface="Arial"/>
                <a:ea typeface="Arial"/>
                <a:cs typeface="Arial"/>
                <a:sym typeface="Arial"/>
              </a:rPr>
              <a:t>”  </a:t>
            </a:r>
            <a:r>
              <a:rPr lang="en-US" sz="3200">
                <a:solidFill>
                  <a:schemeClr val="dk1"/>
                </a:solidFill>
              </a:rPr>
              <a:t>DD</a:t>
            </a:r>
            <a:r>
              <a:rPr lang="en-US" sz="3200">
                <a:solidFill>
                  <a:schemeClr val="dk1"/>
                </a:solidFill>
                <a:latin typeface="Arial"/>
                <a:ea typeface="Arial"/>
                <a:cs typeface="Arial"/>
                <a:sym typeface="Arial"/>
              </a:rPr>
              <a:t>     </a:t>
            </a:r>
            <a:endParaRPr sz="3200">
              <a:solidFill>
                <a:schemeClr val="dk1"/>
              </a:solidFill>
              <a:latin typeface="Arial"/>
              <a:ea typeface="Arial"/>
              <a:cs typeface="Arial"/>
              <a:sym typeface="Arial"/>
            </a:endParaRPr>
          </a:p>
        </p:txBody>
      </p:sp>
      <p:pic>
        <p:nvPicPr>
          <p:cNvPr id="426" name="Google Shape;426;p57"/>
          <p:cNvPicPr preferRelativeResize="0"/>
          <p:nvPr/>
        </p:nvPicPr>
        <p:blipFill rotWithShape="1">
          <a:blip r:embed="rId4">
            <a:alphaModFix/>
          </a:blip>
          <a:srcRect b="0" l="0" r="0" t="0"/>
          <a:stretch/>
        </p:blipFill>
        <p:spPr>
          <a:xfrm>
            <a:off x="6477000" y="4724400"/>
            <a:ext cx="2590800" cy="2041525"/>
          </a:xfrm>
          <a:prstGeom prst="rect">
            <a:avLst/>
          </a:prstGeom>
          <a:noFill/>
          <a:ln>
            <a:noFill/>
          </a:ln>
        </p:spPr>
      </p:pic>
      <p:pic>
        <p:nvPicPr>
          <p:cNvPr id="427" name="Google Shape;427;p57"/>
          <p:cNvPicPr preferRelativeResize="0"/>
          <p:nvPr/>
        </p:nvPicPr>
        <p:blipFill rotWithShape="1">
          <a:blip r:embed="rId5">
            <a:alphaModFix/>
          </a:blip>
          <a:srcRect b="-26715" l="0" r="0" t="-2"/>
          <a:stretch/>
        </p:blipFill>
        <p:spPr>
          <a:xfrm>
            <a:off x="49213" y="4800600"/>
            <a:ext cx="2465387" cy="2509838"/>
          </a:xfrm>
          <a:prstGeom prst="rect">
            <a:avLst/>
          </a:prstGeom>
          <a:noFill/>
          <a:ln>
            <a:noFill/>
          </a:ln>
        </p:spPr>
      </p:pic>
      <p:sp>
        <p:nvSpPr>
          <p:cNvPr id="428" name="Google Shape;428;p57"/>
          <p:cNvSpPr txBox="1"/>
          <p:nvPr/>
        </p:nvSpPr>
        <p:spPr>
          <a:xfrm>
            <a:off x="0" y="6335713"/>
            <a:ext cx="3571875" cy="369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Леберова конгенитална амауроза</a:t>
            </a:r>
            <a:endParaRPr sz="1800">
              <a:solidFill>
                <a:schemeClr val="dk1"/>
              </a:solidFill>
              <a:latin typeface="Arial"/>
              <a:ea typeface="Arial"/>
              <a:cs typeface="Arial"/>
              <a:sym typeface="Arial"/>
            </a:endParaRPr>
          </a:p>
        </p:txBody>
      </p:sp>
      <p:sp>
        <p:nvSpPr>
          <p:cNvPr id="429" name="Google Shape;429;p57"/>
          <p:cNvSpPr txBox="1"/>
          <p:nvPr/>
        </p:nvSpPr>
        <p:spPr>
          <a:xfrm>
            <a:off x="6172200" y="6172200"/>
            <a:ext cx="2971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0" name="Google Shape;430;p57"/>
          <p:cNvSpPr txBox="1"/>
          <p:nvPr/>
        </p:nvSpPr>
        <p:spPr>
          <a:xfrm>
            <a:off x="0" y="4114800"/>
            <a:ext cx="2819400" cy="923330"/>
          </a:xfrm>
          <a:prstGeom prst="rect">
            <a:avLst/>
          </a:prstGeom>
          <a:solidFill>
            <a:srgbClr val="000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Arial"/>
                <a:ea typeface="Arial"/>
                <a:cs typeface="Arial"/>
                <a:sym typeface="Arial"/>
              </a:rPr>
              <a:t>   </a:t>
            </a:r>
            <a:r>
              <a:rPr b="1" lang="en-US" sz="1800">
                <a:solidFill>
                  <a:srgbClr val="FFFFFF"/>
                </a:solidFill>
                <a:latin typeface="Arial"/>
                <a:ea typeface="Arial"/>
                <a:cs typeface="Arial"/>
                <a:sym typeface="Arial"/>
              </a:rPr>
              <a:t> Chronic progressive</a:t>
            </a:r>
            <a:endParaRPr/>
          </a:p>
          <a:p>
            <a:pPr indent="0" lvl="0" marL="0" marR="0" rtl="0" algn="l">
              <a:spcBef>
                <a:spcPts val="0"/>
              </a:spcBef>
              <a:spcAft>
                <a:spcPts val="0"/>
              </a:spcAft>
              <a:buNone/>
            </a:pPr>
            <a:r>
              <a:rPr b="1" lang="en-US" sz="1800">
                <a:solidFill>
                  <a:srgbClr val="FFFFFF"/>
                </a:solidFill>
                <a:latin typeface="Arial"/>
                <a:ea typeface="Arial"/>
                <a:cs typeface="Arial"/>
                <a:sym typeface="Arial"/>
              </a:rPr>
              <a:t> external ophthalmoplegia</a:t>
            </a:r>
            <a:endParaRPr sz="1800">
              <a:solidFill>
                <a:srgbClr val="FFFFFF"/>
              </a:solidFill>
              <a:latin typeface="Arial"/>
              <a:ea typeface="Arial"/>
              <a:cs typeface="Arial"/>
              <a:sym typeface="Arial"/>
            </a:endParaRPr>
          </a:p>
        </p:txBody>
      </p:sp>
      <p:sp>
        <p:nvSpPr>
          <p:cNvPr id="431" name="Google Shape;431;p57"/>
          <p:cNvSpPr txBox="1"/>
          <p:nvPr/>
        </p:nvSpPr>
        <p:spPr>
          <a:xfrm>
            <a:off x="3200400" y="5638800"/>
            <a:ext cx="2998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rPr>
              <a:t>Choroidemia</a:t>
            </a:r>
            <a:endParaRPr sz="1800">
              <a:solidFill>
                <a:schemeClr val="dk1"/>
              </a:solidFill>
              <a:latin typeface="Arial"/>
              <a:ea typeface="Arial"/>
              <a:cs typeface="Arial"/>
              <a:sym typeface="Arial"/>
            </a:endParaRPr>
          </a:p>
        </p:txBody>
      </p:sp>
      <p:sp>
        <p:nvSpPr>
          <p:cNvPr id="432" name="Google Shape;432;p57"/>
          <p:cNvSpPr txBox="1"/>
          <p:nvPr/>
        </p:nvSpPr>
        <p:spPr>
          <a:xfrm>
            <a:off x="6934200" y="3429000"/>
            <a:ext cx="2209800" cy="52320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rPr>
              <a:t>RUBELLA </a:t>
            </a:r>
            <a:endParaRPr sz="28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427"/>
                                        </p:tgtEl>
                                        <p:attrNameLst>
                                          <p:attrName>style.visibility</p:attrName>
                                        </p:attrNameLst>
                                      </p:cBhvr>
                                      <p:to>
                                        <p:strVal val="visible"/>
                                      </p:to>
                                    </p:set>
                                    <p:anim calcmode="lin" valueType="num">
                                      <p:cBhvr additive="base">
                                        <p:cTn dur="500"/>
                                        <p:tgtEl>
                                          <p:spTgt spid="427"/>
                                        </p:tgtEl>
                                        <p:attrNameLst>
                                          <p:attrName>ppt_y</p:attrName>
                                        </p:attrNameLst>
                                      </p:cBhvr>
                                      <p:tavLst>
                                        <p:tav fmla="" tm="0">
                                          <p:val>
                                            <p:strVal val="#ppt_y+1"/>
                                          </p:val>
                                        </p:tav>
                                        <p:tav fmla="" tm="100000">
                                          <p:val>
                                            <p:strVal val="#ppt_y"/>
                                          </p:val>
                                        </p:tav>
                                      </p:tavLst>
                                    </p:anim>
                                  </p:childTnLst>
                                </p:cTn>
                              </p:par>
                              <p:par>
                                <p:cTn fill="hold" nodeType="withEffect" presetClass="entr" presetID="10" presetSubtype="0">
                                  <p:stCondLst>
                                    <p:cond delay="0"/>
                                  </p:stCondLst>
                                  <p:childTnLst>
                                    <p:set>
                                      <p:cBhvr>
                                        <p:cTn dur="1" fill="hold">
                                          <p:stCondLst>
                                            <p:cond delay="0"/>
                                          </p:stCondLst>
                                        </p:cTn>
                                        <p:tgtEl>
                                          <p:spTgt spid="429"/>
                                        </p:tgtEl>
                                        <p:attrNameLst>
                                          <p:attrName>style.visibility</p:attrName>
                                        </p:attrNameLst>
                                      </p:cBhvr>
                                      <p:to>
                                        <p:strVal val="visible"/>
                                      </p:to>
                                    </p:set>
                                    <p:animEffect filter="fade" transition="in">
                                      <p:cBhvr>
                                        <p:cTn dur="1000"/>
                                        <p:tgtEl>
                                          <p:spTgt spid="429"/>
                                        </p:tgtEl>
                                      </p:cBhvr>
                                    </p:animEffect>
                                  </p:childTnLst>
                                </p:cTn>
                              </p:par>
                              <p:par>
                                <p:cTn fill="hold" nodeType="withEffect" presetClass="entr" presetID="2" presetSubtype="4">
                                  <p:stCondLst>
                                    <p:cond delay="0"/>
                                  </p:stCondLst>
                                  <p:childTnLst>
                                    <p:set>
                                      <p:cBhvr>
                                        <p:cTn dur="1" fill="hold">
                                          <p:stCondLst>
                                            <p:cond delay="0"/>
                                          </p:stCondLst>
                                        </p:cTn>
                                        <p:tgtEl>
                                          <p:spTgt spid="426"/>
                                        </p:tgtEl>
                                        <p:attrNameLst>
                                          <p:attrName>style.visibility</p:attrName>
                                        </p:attrNameLst>
                                      </p:cBhvr>
                                      <p:to>
                                        <p:strVal val="visible"/>
                                      </p:to>
                                    </p:set>
                                    <p:anim calcmode="lin" valueType="num">
                                      <p:cBhvr additive="base">
                                        <p:cTn dur="500"/>
                                        <p:tgtEl>
                                          <p:spTgt spid="42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58"/>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RUBELLA...CONGENITAL</a:t>
            </a:r>
            <a:endParaRPr>
              <a:latin typeface="Candara"/>
              <a:ea typeface="Candara"/>
              <a:cs typeface="Candara"/>
              <a:sym typeface="Candara"/>
            </a:endParaRPr>
          </a:p>
        </p:txBody>
      </p:sp>
      <p:pic>
        <p:nvPicPr>
          <p:cNvPr id="439" name="Google Shape;439;p58"/>
          <p:cNvPicPr preferRelativeResize="0"/>
          <p:nvPr/>
        </p:nvPicPr>
        <p:blipFill rotWithShape="1">
          <a:blip r:embed="rId3">
            <a:alphaModFix/>
          </a:blip>
          <a:srcRect b="0" l="1702" r="0" t="16316"/>
          <a:stretch/>
        </p:blipFill>
        <p:spPr>
          <a:xfrm>
            <a:off x="5486400" y="2438400"/>
            <a:ext cx="3420533" cy="3039533"/>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
        <p:nvSpPr>
          <p:cNvPr id="440" name="Google Shape;440;p58"/>
          <p:cNvSpPr txBox="1"/>
          <p:nvPr>
            <p:ph idx="4294967295" type="body"/>
          </p:nvPr>
        </p:nvSpPr>
        <p:spPr>
          <a:xfrm>
            <a:off x="1371600" y="1784350"/>
            <a:ext cx="7772400" cy="4572000"/>
          </a:xfrm>
          <a:prstGeom prst="rect">
            <a:avLst/>
          </a:prstGeom>
          <a:noFill/>
          <a:ln>
            <a:noFill/>
          </a:ln>
        </p:spPr>
        <p:txBody>
          <a:bodyPr anchorCtr="0" anchor="t" bIns="45700" lIns="91425" spcFirstLastPara="1" rIns="91425" wrap="square" tIns="45700">
            <a:normAutofit/>
          </a:bodyPr>
          <a:lstStyle/>
          <a:p>
            <a:pPr indent="0" lvl="0" marL="397764" rtl="0" algn="l">
              <a:spcBef>
                <a:spcPts val="600"/>
              </a:spcBef>
              <a:spcAft>
                <a:spcPts val="0"/>
              </a:spcAft>
              <a:buNone/>
            </a:pPr>
            <a:r>
              <a:rPr lang="en-US" sz="2200"/>
              <a:t>Stationary or progressive</a:t>
            </a:r>
            <a:endParaRPr sz="2200"/>
          </a:p>
          <a:p>
            <a:pPr indent="0" lvl="0" marL="397764" rtl="0" algn="l">
              <a:spcBef>
                <a:spcPts val="600"/>
              </a:spcBef>
              <a:spcAft>
                <a:spcPts val="0"/>
              </a:spcAft>
              <a:buNone/>
            </a:pPr>
            <a:r>
              <a:t/>
            </a:r>
            <a:endParaRPr sz="2200"/>
          </a:p>
          <a:p>
            <a:pPr indent="0" lvl="0" marL="397764" rtl="0" algn="l">
              <a:spcBef>
                <a:spcPts val="600"/>
              </a:spcBef>
              <a:spcAft>
                <a:spcPts val="0"/>
              </a:spcAft>
              <a:buNone/>
            </a:pPr>
            <a:r>
              <a:rPr lang="en-US" sz="2200"/>
              <a:t>Eye manifestations:</a:t>
            </a:r>
            <a:endParaRPr sz="2200"/>
          </a:p>
          <a:p>
            <a:pPr indent="0" lvl="0" marL="397764" rtl="0" algn="l">
              <a:spcBef>
                <a:spcPts val="600"/>
              </a:spcBef>
              <a:spcAft>
                <a:spcPts val="0"/>
              </a:spcAft>
              <a:buNone/>
            </a:pPr>
            <a:r>
              <a:rPr lang="en-US" sz="2200"/>
              <a:t>Glaucoma 10%</a:t>
            </a:r>
            <a:endParaRPr sz="2200"/>
          </a:p>
          <a:p>
            <a:pPr indent="0" lvl="0" marL="397764" rtl="0" algn="l">
              <a:spcBef>
                <a:spcPts val="600"/>
              </a:spcBef>
              <a:spcAft>
                <a:spcPts val="0"/>
              </a:spcAft>
              <a:buNone/>
            </a:pPr>
            <a:r>
              <a:rPr lang="en-US" sz="2200"/>
              <a:t>Cataract 15%</a:t>
            </a:r>
            <a:endParaRPr sz="2200"/>
          </a:p>
          <a:p>
            <a:pPr indent="0" lvl="0" marL="397764" rtl="0" algn="l">
              <a:spcBef>
                <a:spcPts val="600"/>
              </a:spcBef>
              <a:spcAft>
                <a:spcPts val="0"/>
              </a:spcAft>
              <a:buNone/>
            </a:pPr>
            <a:r>
              <a:rPr lang="en-US" sz="2200"/>
              <a:t>Unilateral/bilateral pigmentary retinopathy 25-50%</a:t>
            </a:r>
            <a:endParaRPr sz="2200"/>
          </a:p>
          <a:p>
            <a:pPr indent="0" lvl="1" marL="397764" rtl="0" algn="l">
              <a:spcBef>
                <a:spcPts val="600"/>
              </a:spcBef>
              <a:spcAft>
                <a:spcPts val="0"/>
              </a:spcAft>
              <a:buSzPts val="2000"/>
              <a:buFont typeface="Arial"/>
              <a:buNone/>
            </a:pPr>
            <a:r>
              <a:t/>
            </a:r>
            <a:endParaRPr sz="22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59"/>
          <p:cNvSpPr txBox="1"/>
          <p:nvPr>
            <p:ph idx="4294967295" type="title"/>
          </p:nvPr>
        </p:nvSpPr>
        <p:spPr>
          <a:xfrm>
            <a:off x="1371600" y="512763"/>
            <a:ext cx="7772400" cy="914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RUBELLA...ACQUIRED</a:t>
            </a:r>
            <a:endParaRPr>
              <a:latin typeface="Candara"/>
              <a:ea typeface="Candara"/>
              <a:cs typeface="Candara"/>
              <a:sym typeface="Candara"/>
            </a:endParaRPr>
          </a:p>
        </p:txBody>
      </p:sp>
      <p:sp>
        <p:nvSpPr>
          <p:cNvPr id="447" name="Google Shape;447;p59"/>
          <p:cNvSpPr txBox="1"/>
          <p:nvPr>
            <p:ph idx="4294967295" type="body"/>
          </p:nvPr>
        </p:nvSpPr>
        <p:spPr>
          <a:xfrm>
            <a:off x="1371600" y="1600200"/>
            <a:ext cx="7772400" cy="5257800"/>
          </a:xfrm>
          <a:prstGeom prst="rect">
            <a:avLst/>
          </a:prstGeom>
          <a:noFill/>
          <a:ln>
            <a:noFill/>
          </a:ln>
        </p:spPr>
        <p:txBody>
          <a:bodyPr anchorCtr="0" anchor="t" bIns="45700" lIns="91425" spcFirstLastPara="1" rIns="91425" wrap="square" tIns="45700">
            <a:normAutofit/>
          </a:bodyPr>
          <a:lstStyle/>
          <a:p>
            <a:pPr indent="-171450" lvl="0" marL="171450" rtl="0" algn="l">
              <a:spcBef>
                <a:spcPts val="600"/>
              </a:spcBef>
              <a:spcAft>
                <a:spcPts val="0"/>
              </a:spcAft>
              <a:buSzPts val="2200"/>
              <a:buChar char="•"/>
            </a:pPr>
            <a:r>
              <a:rPr lang="en-US"/>
              <a:t>Fever precedes exanthema</a:t>
            </a:r>
            <a:endParaRPr/>
          </a:p>
          <a:p>
            <a:pPr indent="-171450" lvl="0" marL="171450" rtl="0" algn="l">
              <a:spcBef>
                <a:spcPts val="600"/>
              </a:spcBef>
              <a:spcAft>
                <a:spcPts val="0"/>
              </a:spcAft>
              <a:buSzPts val="2200"/>
              <a:buChar char="•"/>
            </a:pPr>
            <a:r>
              <a:t/>
            </a:r>
            <a:endParaRPr/>
          </a:p>
          <a:p>
            <a:pPr indent="-171450" lvl="0" marL="171450" rtl="0" algn="l">
              <a:spcBef>
                <a:spcPts val="600"/>
              </a:spcBef>
              <a:spcAft>
                <a:spcPts val="0"/>
              </a:spcAft>
              <a:buSzPts val="2200"/>
              <a:buChar char="•"/>
            </a:pPr>
            <a:r>
              <a:rPr lang="en-US"/>
              <a:t>The most common (70%) eye complication: conjunctivitis</a:t>
            </a:r>
            <a:endParaRPr/>
          </a:p>
          <a:p>
            <a:pPr indent="-171450" lvl="0" marL="171450" rtl="0" algn="l">
              <a:spcBef>
                <a:spcPts val="600"/>
              </a:spcBef>
              <a:spcAft>
                <a:spcPts val="0"/>
              </a:spcAft>
              <a:buSzPts val="2200"/>
              <a:buChar char="•"/>
            </a:pPr>
            <a:r>
              <a:rPr lang="en-US"/>
              <a:t>accompanying epithelial keratitis and</a:t>
            </a:r>
            <a:endParaRPr/>
          </a:p>
          <a:p>
            <a:pPr indent="0" lvl="0" marL="171450" rtl="0" algn="l">
              <a:spcBef>
                <a:spcPts val="600"/>
              </a:spcBef>
              <a:spcAft>
                <a:spcPts val="0"/>
              </a:spcAft>
              <a:buNone/>
            </a:pPr>
            <a:r>
              <a:rPr lang="en-US" u="sng"/>
              <a:t>Acquired rubella retinitis:</a:t>
            </a:r>
            <a:endParaRPr u="sng"/>
          </a:p>
          <a:p>
            <a:pPr indent="-171450" lvl="0" marL="171450" rtl="0" algn="l">
              <a:spcBef>
                <a:spcPts val="600"/>
              </a:spcBef>
              <a:spcAft>
                <a:spcPts val="0"/>
              </a:spcAft>
              <a:buSzPts val="2200"/>
              <a:buChar char="•"/>
            </a:pPr>
            <a:r>
              <a:rPr lang="en-US"/>
              <a:t>  ablation of the neurosensory retina and RPE in the region of the posterior pole with spontaneous resorption</a:t>
            </a:r>
            <a:endParaRPr/>
          </a:p>
          <a:p>
            <a:pPr indent="0" lvl="0" marL="171450" rtl="0" algn="l">
              <a:spcBef>
                <a:spcPts val="600"/>
              </a:spcBef>
              <a:spcAft>
                <a:spcPts val="0"/>
              </a:spcAft>
              <a:buNone/>
            </a:pPr>
            <a:r>
              <a:t/>
            </a:r>
            <a:endParaRPr/>
          </a:p>
          <a:p>
            <a:pPr indent="-171450" lvl="0" marL="171450" rtl="0" algn="l">
              <a:spcBef>
                <a:spcPts val="600"/>
              </a:spcBef>
              <a:spcAft>
                <a:spcPts val="0"/>
              </a:spcAft>
              <a:buSzPts val="2200"/>
              <a:buChar char="•"/>
            </a:pPr>
            <a:r>
              <a:rPr lang="en-US"/>
              <a:t>Rubella as a cause of Fuchs' heterochromic irdocyclitis</a:t>
            </a:r>
            <a:endParaRPr/>
          </a:p>
          <a:p>
            <a:pPr indent="0" lvl="0" marL="171450" rtl="0" algn="l">
              <a:spcBef>
                <a:spcPts val="600"/>
              </a:spcBef>
              <a:spcAft>
                <a:spcPts val="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60"/>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Bacterial uveitis</a:t>
            </a:r>
            <a:endParaRPr/>
          </a:p>
        </p:txBody>
      </p:sp>
      <p:sp>
        <p:nvSpPr>
          <p:cNvPr id="453" name="Google Shape;453;p60"/>
          <p:cNvSpPr txBox="1"/>
          <p:nvPr>
            <p:ph idx="1" type="body"/>
          </p:nvPr>
        </p:nvSpPr>
        <p:spPr>
          <a:xfrm>
            <a:off x="274638" y="1298575"/>
            <a:ext cx="8594725" cy="4937125"/>
          </a:xfrm>
          <a:prstGeom prst="rect">
            <a:avLst/>
          </a:prstGeom>
          <a:noFill/>
          <a:ln>
            <a:noFill/>
          </a:ln>
        </p:spPr>
        <p:txBody>
          <a:bodyPr anchorCtr="0" anchor="t" bIns="45700" lIns="91425" spcFirstLastPara="1" rIns="91425" wrap="square" tIns="45700">
            <a:normAutofit lnSpcReduction="10000"/>
          </a:bodyPr>
          <a:lstStyle/>
          <a:p>
            <a:pPr indent="0" lvl="0" marL="171450" rtl="0" algn="l">
              <a:spcBef>
                <a:spcPts val="600"/>
              </a:spcBef>
              <a:spcAft>
                <a:spcPts val="0"/>
              </a:spcAft>
              <a:buNone/>
            </a:pPr>
            <a:r>
              <a:rPr b="1" lang="en-US"/>
              <a:t>Tuberculous uveitis (anterior and posterior):</a:t>
            </a:r>
            <a:endParaRPr b="1"/>
          </a:p>
          <a:p>
            <a:pPr indent="-196850" lvl="0" marL="171450" rtl="0" algn="l">
              <a:spcBef>
                <a:spcPts val="600"/>
              </a:spcBef>
              <a:spcAft>
                <a:spcPts val="0"/>
              </a:spcAft>
              <a:buSzPts val="2200"/>
              <a:buChar char="•"/>
            </a:pPr>
            <a:r>
              <a:rPr lang="en-US"/>
              <a:t>Phlyctenular keratitis</a:t>
            </a:r>
            <a:endParaRPr/>
          </a:p>
          <a:p>
            <a:pPr indent="-196850" lvl="0" marL="171450" rtl="0" algn="l">
              <a:spcBef>
                <a:spcPts val="600"/>
              </a:spcBef>
              <a:spcAft>
                <a:spcPts val="0"/>
              </a:spcAft>
              <a:buSzPts val="2200"/>
              <a:buChar char="•"/>
            </a:pPr>
            <a:r>
              <a:rPr lang="en-US"/>
              <a:t>Scleritis</a:t>
            </a:r>
            <a:endParaRPr/>
          </a:p>
          <a:p>
            <a:pPr indent="-196850" lvl="0" marL="171450" rtl="0" algn="l">
              <a:spcBef>
                <a:spcPts val="600"/>
              </a:spcBef>
              <a:spcAft>
                <a:spcPts val="0"/>
              </a:spcAft>
              <a:buSzPts val="2200"/>
              <a:buChar char="•"/>
            </a:pPr>
            <a:r>
              <a:rPr lang="en-US"/>
              <a:t>Neuritis</a:t>
            </a:r>
            <a:endParaRPr/>
          </a:p>
          <a:p>
            <a:pPr indent="-196850" lvl="0" marL="171450" rtl="0" algn="l">
              <a:spcBef>
                <a:spcPts val="600"/>
              </a:spcBef>
              <a:spcAft>
                <a:spcPts val="0"/>
              </a:spcAft>
              <a:buSzPts val="2200"/>
              <a:buChar char="•"/>
            </a:pPr>
            <a:r>
              <a:rPr lang="en-US"/>
              <a:t>Tuberculi miliares chorioideae</a:t>
            </a:r>
            <a:endParaRPr/>
          </a:p>
          <a:p>
            <a:pPr indent="-196850" lvl="0" marL="171450" rtl="0" algn="l">
              <a:spcBef>
                <a:spcPts val="600"/>
              </a:spcBef>
              <a:spcAft>
                <a:spcPts val="0"/>
              </a:spcAft>
              <a:buSzPts val="2200"/>
              <a:buChar char="•"/>
            </a:pPr>
            <a:r>
              <a:rPr lang="en-US"/>
              <a:t>Tuberculoma chorioideae</a:t>
            </a:r>
            <a:endParaRPr/>
          </a:p>
          <a:p>
            <a:pPr indent="-196850" lvl="0" marL="171450" rtl="0" algn="l">
              <a:spcBef>
                <a:spcPts val="600"/>
              </a:spcBef>
              <a:spcAft>
                <a:spcPts val="0"/>
              </a:spcAft>
              <a:buSzPts val="2200"/>
              <a:buChar char="•"/>
            </a:pPr>
            <a:r>
              <a:rPr lang="en-US"/>
              <a:t>Endophthalmitis caseosa</a:t>
            </a:r>
            <a:endParaRPr/>
          </a:p>
          <a:p>
            <a:pPr indent="0" lvl="0" marL="171450" rtl="0" algn="l">
              <a:spcBef>
                <a:spcPts val="600"/>
              </a:spcBef>
              <a:spcAft>
                <a:spcPts val="0"/>
              </a:spcAft>
              <a:buNone/>
            </a:pPr>
            <a:r>
              <a:rPr b="1" lang="en-US"/>
              <a:t>Syphilitic uveitis (Treponema pallidum) - Uveitis luetica et neurolues:</a:t>
            </a:r>
            <a:endParaRPr b="1"/>
          </a:p>
          <a:p>
            <a:pPr indent="-196850" lvl="0" marL="171450" rtl="0" algn="l">
              <a:spcBef>
                <a:spcPts val="600"/>
              </a:spcBef>
              <a:spcAft>
                <a:spcPts val="0"/>
              </a:spcAft>
              <a:buSzPts val="2200"/>
              <a:buChar char="•"/>
            </a:pPr>
            <a:r>
              <a:rPr lang="en-US"/>
              <a:t>parenchymatous keratitis,</a:t>
            </a:r>
            <a:endParaRPr/>
          </a:p>
          <a:p>
            <a:pPr indent="-196850" lvl="0" marL="171450" rtl="0" algn="l">
              <a:spcBef>
                <a:spcPts val="600"/>
              </a:spcBef>
              <a:spcAft>
                <a:spcPts val="0"/>
              </a:spcAft>
              <a:buSzPts val="2200"/>
              <a:buChar char="•"/>
            </a:pPr>
            <a:r>
              <a:rPr lang="en-US"/>
              <a:t>point pigmentation on the fundus and "pepper and salt" depigmentation similar to congenital rubella</a:t>
            </a:r>
            <a:endParaRPr/>
          </a:p>
          <a:p>
            <a:pPr indent="0" lvl="0" marL="171450" rtl="0" algn="l">
              <a:spcBef>
                <a:spcPts val="600"/>
              </a:spcBef>
              <a:spcAft>
                <a:spcPts val="0"/>
              </a:spcAft>
              <a:buNone/>
            </a:pPr>
            <a:r>
              <a:rPr b="1" lang="en-US"/>
              <a:t>Leprosy bacilli (Mycobacterium leprae)</a:t>
            </a:r>
            <a:endParaRPr b="1"/>
          </a:p>
          <a:p>
            <a:pPr indent="0" lvl="0" marL="171450" rtl="0" algn="l">
              <a:spcBef>
                <a:spcPts val="600"/>
              </a:spcBef>
              <a:spcAft>
                <a:spcPts val="0"/>
              </a:spcAft>
              <a:buNone/>
            </a:pPr>
            <a:r>
              <a:t/>
            </a:r>
            <a:endParaRPr b="1"/>
          </a:p>
        </p:txBody>
      </p:sp>
      <p:pic>
        <p:nvPicPr>
          <p:cNvPr id="454" name="Google Shape;454;p60"/>
          <p:cNvPicPr preferRelativeResize="0"/>
          <p:nvPr/>
        </p:nvPicPr>
        <p:blipFill rotWithShape="1">
          <a:blip r:embed="rId3">
            <a:alphaModFix/>
          </a:blip>
          <a:srcRect b="0" l="0" r="12591" t="0"/>
          <a:stretch/>
        </p:blipFill>
        <p:spPr>
          <a:xfrm>
            <a:off x="5778500" y="981075"/>
            <a:ext cx="3330575" cy="2857500"/>
          </a:xfrm>
          <a:prstGeom prst="rect">
            <a:avLst/>
          </a:prstGeom>
          <a:noFill/>
          <a:ln>
            <a:noFill/>
          </a:ln>
        </p:spPr>
      </p:pic>
      <p:cxnSp>
        <p:nvCxnSpPr>
          <p:cNvPr id="455" name="Google Shape;455;p60"/>
          <p:cNvCxnSpPr/>
          <p:nvPr/>
        </p:nvCxnSpPr>
        <p:spPr>
          <a:xfrm flipH="1" rot="10800000">
            <a:off x="3419475" y="2924175"/>
            <a:ext cx="3313113" cy="360363"/>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61"/>
          <p:cNvSpPr txBox="1"/>
          <p:nvPr>
            <p:ph type="title"/>
          </p:nvPr>
        </p:nvSpPr>
        <p:spPr>
          <a:xfrm>
            <a:off x="276225" y="-459432"/>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Parasitic uveitis</a:t>
            </a:r>
            <a:endParaRPr/>
          </a:p>
        </p:txBody>
      </p:sp>
      <p:sp>
        <p:nvSpPr>
          <p:cNvPr id="461" name="Google Shape;461;p61"/>
          <p:cNvSpPr txBox="1"/>
          <p:nvPr>
            <p:ph idx="1" type="body"/>
          </p:nvPr>
        </p:nvSpPr>
        <p:spPr>
          <a:xfrm>
            <a:off x="274638" y="476672"/>
            <a:ext cx="8594725" cy="4937125"/>
          </a:xfrm>
          <a:prstGeom prst="rect">
            <a:avLst/>
          </a:prstGeom>
          <a:noFill/>
          <a:ln>
            <a:noFill/>
          </a:ln>
        </p:spPr>
        <p:txBody>
          <a:bodyPr anchorCtr="0" anchor="t" bIns="45700" lIns="91425" spcFirstLastPara="1" rIns="91425" wrap="square" tIns="45700">
            <a:noAutofit/>
          </a:bodyPr>
          <a:lstStyle/>
          <a:p>
            <a:pPr indent="-158750" lvl="0" marL="171450" rtl="0" algn="l">
              <a:spcBef>
                <a:spcPts val="0"/>
              </a:spcBef>
              <a:spcAft>
                <a:spcPts val="0"/>
              </a:spcAft>
              <a:buSzPts val="1600"/>
              <a:buChar char="•"/>
            </a:pPr>
            <a:r>
              <a:rPr b="1" lang="en-US" sz="1600">
                <a:solidFill>
                  <a:srgbClr val="800000"/>
                </a:solidFill>
              </a:rPr>
              <a:t>A) Toxoplasma retinochoroiditis: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1. Congenital:</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pseudocoloboma of the macula luteae (85%)</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+microphtamus, nystagmus, strabismus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encephalitis, intracerebral calcifications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2. Congenital relapse</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Satellite next to the scar of congenital toxoplasmosis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Vitritis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Secondary vasculitis (arteritis)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Sometimes anterior uveitis (cycloplegics and cortico drops)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Triple therapy for relapse:</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1. pyremethamine (and/or Clindamycin) 2. sulfadiazine and 3. folic acid</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alternative: Co-trimoxazole +/- Clindamycin</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                  prednisone 20 to 80 mg parenterally never periocularly</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3. Acquired (AIDS)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 bilateral</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 multifocal or confluent</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 no scars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 similar to CMV retinitis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B) Toxocara canis choroiditis</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Granuloma on the posterior pole</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Peripheral granuloma</a:t>
            </a:r>
            <a:endParaRPr b="1" sz="1600">
              <a:solidFill>
                <a:srgbClr val="800000"/>
              </a:solidFill>
            </a:endParaRPr>
          </a:p>
          <a:p>
            <a:pPr indent="-158750" lvl="0" marL="171450" rtl="0" algn="l">
              <a:spcBef>
                <a:spcPts val="0"/>
              </a:spcBef>
              <a:spcAft>
                <a:spcPts val="0"/>
              </a:spcAft>
              <a:buSzPts val="1600"/>
              <a:buChar char="•"/>
            </a:pPr>
            <a:r>
              <a:rPr b="1" lang="en-US" sz="1600">
                <a:solidFill>
                  <a:srgbClr val="800000"/>
                </a:solidFill>
              </a:rPr>
              <a:t>Chronic endophthalmitis</a:t>
            </a:r>
            <a:endParaRPr b="1" sz="1600">
              <a:solidFill>
                <a:srgbClr val="800000"/>
              </a:solidFill>
            </a:endParaRPr>
          </a:p>
          <a:p>
            <a:pPr indent="0" lvl="0" marL="171450" rtl="0" algn="l">
              <a:spcBef>
                <a:spcPts val="0"/>
              </a:spcBef>
              <a:spcAft>
                <a:spcPts val="0"/>
              </a:spcAft>
              <a:buNone/>
            </a:pPr>
            <a:r>
              <a:t/>
            </a:r>
            <a:endParaRPr b="1" sz="1600">
              <a:solidFill>
                <a:srgbClr val="800000"/>
              </a:solidFill>
            </a:endParaRPr>
          </a:p>
        </p:txBody>
      </p:sp>
      <p:sp>
        <p:nvSpPr>
          <p:cNvPr descr="SL15" id="462" name="Google Shape;462;p61"/>
          <p:cNvSpPr/>
          <p:nvPr/>
        </p:nvSpPr>
        <p:spPr>
          <a:xfrm>
            <a:off x="5842000" y="115888"/>
            <a:ext cx="3194050" cy="21605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3" name="Google Shape;463;p61"/>
          <p:cNvSpPr/>
          <p:nvPr/>
        </p:nvSpPr>
        <p:spPr>
          <a:xfrm>
            <a:off x="5784850" y="2349500"/>
            <a:ext cx="3251200" cy="20161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464" name="Google Shape;464;p61"/>
          <p:cNvCxnSpPr/>
          <p:nvPr/>
        </p:nvCxnSpPr>
        <p:spPr>
          <a:xfrm>
            <a:off x="2555875" y="981075"/>
            <a:ext cx="3024188" cy="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pic>
        <p:nvPicPr>
          <p:cNvPr descr="SL15" id="465" name="Google Shape;465;p61"/>
          <p:cNvPicPr preferRelativeResize="0"/>
          <p:nvPr/>
        </p:nvPicPr>
        <p:blipFill rotWithShape="1">
          <a:blip r:embed="rId3">
            <a:alphaModFix/>
          </a:blip>
          <a:srcRect b="0" l="0" r="0" t="0"/>
          <a:stretch/>
        </p:blipFill>
        <p:spPr>
          <a:xfrm>
            <a:off x="5724525" y="260350"/>
            <a:ext cx="3194050" cy="2160588"/>
          </a:xfrm>
          <a:prstGeom prst="rect">
            <a:avLst/>
          </a:prstGeom>
          <a:noFill/>
          <a:ln>
            <a:noFill/>
          </a:ln>
        </p:spPr>
      </p:pic>
      <p:pic>
        <p:nvPicPr>
          <p:cNvPr id="466" name="Google Shape;466;p61"/>
          <p:cNvPicPr preferRelativeResize="0"/>
          <p:nvPr/>
        </p:nvPicPr>
        <p:blipFill rotWithShape="1">
          <a:blip r:embed="rId4">
            <a:alphaModFix/>
          </a:blip>
          <a:srcRect b="0" l="0" r="0" t="0"/>
          <a:stretch/>
        </p:blipFill>
        <p:spPr>
          <a:xfrm>
            <a:off x="5508625" y="4437063"/>
            <a:ext cx="3251200" cy="2016125"/>
          </a:xfrm>
          <a:prstGeom prst="rect">
            <a:avLst/>
          </a:prstGeom>
          <a:noFill/>
          <a:ln>
            <a:noFill/>
          </a:ln>
        </p:spPr>
      </p:pic>
      <p:cxnSp>
        <p:nvCxnSpPr>
          <p:cNvPr id="467" name="Google Shape;467;p61"/>
          <p:cNvCxnSpPr/>
          <p:nvPr/>
        </p:nvCxnSpPr>
        <p:spPr>
          <a:xfrm>
            <a:off x="4787900" y="2420938"/>
            <a:ext cx="2376488" cy="273685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7"/>
          <p:cNvSpPr txBox="1"/>
          <p:nvPr>
            <p:ph type="title"/>
          </p:nvPr>
        </p:nvSpPr>
        <p:spPr>
          <a:xfrm>
            <a:off x="276225" y="-242888"/>
            <a:ext cx="8591550" cy="1066801"/>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4000"/>
              <a:t>Anterior uveitis</a:t>
            </a:r>
            <a:endParaRPr sz="4000"/>
          </a:p>
        </p:txBody>
      </p:sp>
      <p:sp>
        <p:nvSpPr>
          <p:cNvPr id="123" name="Google Shape;123;p17"/>
          <p:cNvSpPr txBox="1"/>
          <p:nvPr>
            <p:ph idx="1" type="body"/>
          </p:nvPr>
        </p:nvSpPr>
        <p:spPr>
          <a:xfrm>
            <a:off x="274638" y="795338"/>
            <a:ext cx="8594725" cy="5873750"/>
          </a:xfrm>
          <a:prstGeom prst="rect">
            <a:avLst/>
          </a:prstGeom>
          <a:noFill/>
          <a:ln>
            <a:noFill/>
          </a:ln>
        </p:spPr>
        <p:txBody>
          <a:bodyPr anchorCtr="0" anchor="t" bIns="45700" lIns="91425" spcFirstLastPara="1" rIns="91425" wrap="square" tIns="45700">
            <a:normAutofit fontScale="70000" lnSpcReduction="20000"/>
          </a:bodyPr>
          <a:lstStyle/>
          <a:p>
            <a:pPr indent="-55625" lvl="0" marL="344487" rtl="0" algn="l">
              <a:spcBef>
                <a:spcPts val="600"/>
              </a:spcBef>
              <a:spcAft>
                <a:spcPts val="0"/>
              </a:spcAft>
              <a:buNone/>
            </a:pPr>
            <a:r>
              <a:rPr lang="en-US" sz="2800"/>
              <a:t>Clinical symptoms: pain, vision loss,</a:t>
            </a:r>
            <a:endParaRPr sz="2800"/>
          </a:p>
          <a:p>
            <a:pPr indent="-55625" lvl="0" marL="344487" rtl="0" algn="l">
              <a:spcBef>
                <a:spcPts val="600"/>
              </a:spcBef>
              <a:spcAft>
                <a:spcPts val="0"/>
              </a:spcAft>
              <a:buNone/>
            </a:pPr>
            <a:r>
              <a:rPr lang="en-US" sz="2800"/>
              <a:t>red/white eye</a:t>
            </a:r>
            <a:endParaRPr sz="2800"/>
          </a:p>
          <a:p>
            <a:pPr indent="-55625" lvl="0" marL="344487" rtl="0" algn="l">
              <a:spcBef>
                <a:spcPts val="600"/>
              </a:spcBef>
              <a:spcAft>
                <a:spcPts val="0"/>
              </a:spcAft>
              <a:buNone/>
            </a:pPr>
            <a:r>
              <a:rPr lang="en-US" sz="2800"/>
              <a:t>Clinical signs:</a:t>
            </a:r>
            <a:endParaRPr sz="2800"/>
          </a:p>
          <a:p>
            <a:pPr indent="-55625" lvl="0" marL="344487" rtl="0" algn="l">
              <a:spcBef>
                <a:spcPts val="600"/>
              </a:spcBef>
              <a:spcAft>
                <a:spcPts val="0"/>
              </a:spcAft>
              <a:buNone/>
            </a:pPr>
            <a:r>
              <a:rPr lang="en-US" sz="2800"/>
              <a:t>- ciliary hyperemia,</a:t>
            </a:r>
            <a:endParaRPr sz="2800"/>
          </a:p>
          <a:p>
            <a:pPr indent="-55625" lvl="0" marL="344487" rtl="0" algn="l">
              <a:spcBef>
                <a:spcPts val="600"/>
              </a:spcBef>
              <a:spcAft>
                <a:spcPts val="0"/>
              </a:spcAft>
              <a:buNone/>
            </a:pPr>
            <a:r>
              <a:rPr lang="en-US" sz="2800"/>
              <a:t>- exudation in the anterior chamber</a:t>
            </a:r>
            <a:endParaRPr sz="2800"/>
          </a:p>
          <a:p>
            <a:pPr indent="-55625" lvl="0" marL="344487" rtl="0" algn="l">
              <a:spcBef>
                <a:spcPts val="600"/>
              </a:spcBef>
              <a:spcAft>
                <a:spcPts val="0"/>
              </a:spcAft>
              <a:buNone/>
            </a:pPr>
            <a:r>
              <a:rPr lang="en-US" sz="2800"/>
              <a:t>(Tyndall phenomenon, +1 to +4),</a:t>
            </a:r>
            <a:endParaRPr sz="2800"/>
          </a:p>
          <a:p>
            <a:pPr indent="-55625" lvl="0" marL="344487" rtl="0" algn="l">
              <a:spcBef>
                <a:spcPts val="600"/>
              </a:spcBef>
              <a:spcAft>
                <a:spcPts val="0"/>
              </a:spcAft>
              <a:buNone/>
            </a:pPr>
            <a:r>
              <a:rPr lang="en-US" sz="2800"/>
              <a:t>- precipitation: Turck's line i</a:t>
            </a:r>
            <a:endParaRPr sz="2800"/>
          </a:p>
          <a:p>
            <a:pPr indent="-55625" lvl="0" marL="344487" rtl="0" algn="l">
              <a:spcBef>
                <a:spcPts val="600"/>
              </a:spcBef>
              <a:spcAft>
                <a:spcPts val="0"/>
              </a:spcAft>
              <a:buNone/>
            </a:pPr>
            <a:r>
              <a:rPr lang="en-US" sz="2800"/>
              <a:t>  - precipitate on the endothelium</a:t>
            </a:r>
            <a:endParaRPr sz="2800"/>
          </a:p>
          <a:p>
            <a:pPr indent="-55625" lvl="0" marL="344487" rtl="0" algn="l">
              <a:spcBef>
                <a:spcPts val="600"/>
              </a:spcBef>
              <a:spcAft>
                <a:spcPts val="0"/>
              </a:spcAft>
              <a:buNone/>
            </a:pPr>
            <a:r>
              <a:rPr lang="en-US" sz="2800"/>
              <a:t>  corneas- Artl's triangle,</a:t>
            </a:r>
            <a:endParaRPr sz="2800"/>
          </a:p>
          <a:p>
            <a:pPr indent="-55625" lvl="0" marL="344487" rtl="0" algn="l">
              <a:spcBef>
                <a:spcPts val="600"/>
              </a:spcBef>
              <a:spcAft>
                <a:spcPts val="0"/>
              </a:spcAft>
              <a:buNone/>
            </a:pPr>
            <a:r>
              <a:rPr lang="en-US" sz="2800"/>
              <a:t>descement</a:t>
            </a:r>
            <a:r>
              <a:rPr lang="en-US" sz="2800"/>
              <a:t> precipitates,</a:t>
            </a:r>
            <a:endParaRPr sz="2800"/>
          </a:p>
          <a:p>
            <a:pPr indent="-55625" lvl="0" marL="344487" rtl="0" algn="l">
              <a:spcBef>
                <a:spcPts val="600"/>
              </a:spcBef>
              <a:spcAft>
                <a:spcPts val="0"/>
              </a:spcAft>
              <a:buNone/>
            </a:pPr>
            <a:r>
              <a:rPr lang="en-US" sz="2800"/>
              <a:t>- nodules on the iris,</a:t>
            </a:r>
            <a:endParaRPr sz="2800"/>
          </a:p>
          <a:p>
            <a:pPr indent="-55625" lvl="0" marL="344487" rtl="0" algn="l">
              <a:spcBef>
                <a:spcPts val="600"/>
              </a:spcBef>
              <a:spcAft>
                <a:spcPts val="0"/>
              </a:spcAft>
              <a:buNone/>
            </a:pPr>
            <a:r>
              <a:rPr lang="en-US" sz="2800"/>
              <a:t>- cellular elements in the vitreous body</a:t>
            </a:r>
            <a:endParaRPr sz="2800"/>
          </a:p>
          <a:p>
            <a:pPr indent="-55625" lvl="0" marL="344487" rtl="0" algn="l">
              <a:spcBef>
                <a:spcPts val="600"/>
              </a:spcBef>
              <a:spcAft>
                <a:spcPts val="0"/>
              </a:spcAft>
              <a:buNone/>
            </a:pPr>
            <a:r>
              <a:rPr lang="en-US" sz="2800"/>
              <a:t>Classification according to the type of exudation:</a:t>
            </a:r>
            <a:endParaRPr sz="2800"/>
          </a:p>
          <a:p>
            <a:pPr indent="-55625" lvl="0" marL="344487" rtl="0" algn="l">
              <a:spcBef>
                <a:spcPts val="600"/>
              </a:spcBef>
              <a:spcAft>
                <a:spcPts val="0"/>
              </a:spcAft>
              <a:buNone/>
            </a:pPr>
            <a:r>
              <a:rPr lang="en-US" sz="2800"/>
              <a:t>Serous</a:t>
            </a:r>
            <a:endParaRPr sz="2800"/>
          </a:p>
          <a:p>
            <a:pPr indent="-55625" lvl="0" marL="344487" rtl="0" algn="l">
              <a:spcBef>
                <a:spcPts val="600"/>
              </a:spcBef>
              <a:spcAft>
                <a:spcPts val="0"/>
              </a:spcAft>
              <a:buNone/>
            </a:pPr>
            <a:r>
              <a:rPr lang="en-US" sz="2800"/>
              <a:t>Serofibrinous</a:t>
            </a:r>
            <a:endParaRPr sz="2800"/>
          </a:p>
          <a:p>
            <a:pPr indent="-55625" lvl="0" marL="344487" rtl="0" algn="l">
              <a:spcBef>
                <a:spcPts val="600"/>
              </a:spcBef>
              <a:spcAft>
                <a:spcPts val="0"/>
              </a:spcAft>
              <a:buNone/>
            </a:pPr>
            <a:r>
              <a:rPr lang="en-US" sz="2800"/>
              <a:t>Fibrinopurulent</a:t>
            </a:r>
            <a:endParaRPr sz="2800"/>
          </a:p>
          <a:p>
            <a:pPr indent="-55625" lvl="0" marL="344487" rtl="0" algn="l">
              <a:spcBef>
                <a:spcPts val="600"/>
              </a:spcBef>
              <a:spcAft>
                <a:spcPts val="0"/>
              </a:spcAft>
              <a:buNone/>
            </a:pPr>
            <a:r>
              <a:rPr lang="en-US" sz="2800"/>
              <a:t>Fibrinohemorrhagic</a:t>
            </a:r>
            <a:endParaRPr sz="2800"/>
          </a:p>
          <a:p>
            <a:pPr indent="-55625" lvl="1" marL="344488" rtl="0" algn="l">
              <a:spcBef>
                <a:spcPts val="600"/>
              </a:spcBef>
              <a:spcAft>
                <a:spcPts val="0"/>
              </a:spcAft>
              <a:buSzPct val="85714"/>
              <a:buFont typeface="Arial"/>
              <a:buNone/>
            </a:pPr>
            <a:r>
              <a:t/>
            </a:r>
            <a:endParaRPr sz="2800"/>
          </a:p>
        </p:txBody>
      </p:sp>
      <p:sp>
        <p:nvSpPr>
          <p:cNvPr id="124" name="Google Shape;124;p17"/>
          <p:cNvSpPr/>
          <p:nvPr/>
        </p:nvSpPr>
        <p:spPr>
          <a:xfrm>
            <a:off x="2147481100" y="2147481100"/>
            <a:ext cx="0" cy="0"/>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Серозни </a:t>
            </a:r>
            <a:endParaRPr b="0" i="0" sz="1800" u="none" cap="none" strike="noStrike">
              <a:solidFill>
                <a:schemeClr val="dk1"/>
              </a:solidFill>
              <a:latin typeface="Arial"/>
              <a:ea typeface="Arial"/>
              <a:cs typeface="Arial"/>
              <a:sym typeface="Arial"/>
            </a:endParaRPr>
          </a:p>
          <a:p>
            <a:pPr indent="0" lvl="1" marL="114300" marR="0" rtl="0" algn="l">
              <a:lnSpc>
                <a:spcPct val="75000"/>
              </a:lnSpc>
              <a:spcBef>
                <a:spcPts val="18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a:p>
            <a:pPr indent="-114300" lvl="1" marL="114300" marR="0" rtl="0" algn="l">
              <a:lnSpc>
                <a:spcPct val="75000"/>
              </a:lnSpc>
              <a:spcBef>
                <a:spcPts val="18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Фибринозни</a:t>
            </a:r>
            <a:endParaRPr b="0" i="0" sz="1800" u="none" cap="none" strike="noStrike">
              <a:solidFill>
                <a:schemeClr val="dk1"/>
              </a:solidFill>
              <a:latin typeface="Arial"/>
              <a:ea typeface="Arial"/>
              <a:cs typeface="Arial"/>
              <a:sym typeface="Arial"/>
            </a:endParaRPr>
          </a:p>
          <a:p>
            <a:pPr indent="0" lvl="1" marL="114300" marR="0" rtl="0" algn="l">
              <a:lnSpc>
                <a:spcPct val="75000"/>
              </a:lnSpc>
              <a:spcBef>
                <a:spcPts val="18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a:p>
            <a:pPr indent="-114300" lvl="1" marL="114300" marR="0" rtl="0" algn="l">
              <a:lnSpc>
                <a:spcPct val="75000"/>
              </a:lnSpc>
              <a:spcBef>
                <a:spcPts val="18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Хеморагични </a:t>
            </a:r>
            <a:endParaRPr/>
          </a:p>
          <a:p>
            <a:pPr indent="0" lvl="1" marL="114300" marR="0" rtl="0" algn="l">
              <a:lnSpc>
                <a:spcPct val="75000"/>
              </a:lnSpc>
              <a:spcBef>
                <a:spcPts val="18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a:p>
            <a:pPr indent="-114300" lvl="1" marL="114300" marR="0" rtl="0" algn="l">
              <a:lnSpc>
                <a:spcPct val="75000"/>
              </a:lnSpc>
              <a:spcBef>
                <a:spcPts val="18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Пурулентни </a:t>
            </a:r>
            <a:endParaRPr b="0" i="0" sz="1800" u="none" cap="none" strike="noStrike">
              <a:solidFill>
                <a:schemeClr val="dk1"/>
              </a:solidFill>
              <a:latin typeface="Arial"/>
              <a:ea typeface="Arial"/>
              <a:cs typeface="Arial"/>
              <a:sym typeface="Arial"/>
            </a:endParaRPr>
          </a:p>
        </p:txBody>
      </p:sp>
      <p:sp>
        <p:nvSpPr>
          <p:cNvPr id="125" name="Google Shape;125;p17"/>
          <p:cNvSpPr/>
          <p:nvPr/>
        </p:nvSpPr>
        <p:spPr>
          <a:xfrm>
            <a:off x="5918198" y="72000"/>
            <a:ext cx="4245900" cy="6885300"/>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0" lvl="0" marL="914400" rtl="0" algn="l">
              <a:lnSpc>
                <a:spcPct val="75000"/>
              </a:lnSpc>
              <a:spcBef>
                <a:spcPts val="180"/>
              </a:spcBef>
              <a:spcAft>
                <a:spcPts val="0"/>
              </a:spcAft>
              <a:buNone/>
            </a:pPr>
            <a:r>
              <a:t/>
            </a:r>
            <a:endParaRPr sz="1800">
              <a:solidFill>
                <a:schemeClr val="dk1"/>
              </a:solidFill>
            </a:endParaRPr>
          </a:p>
          <a:p>
            <a:pPr indent="0" lvl="0" marL="914400" marR="0" rtl="0" algn="l">
              <a:lnSpc>
                <a:spcPct val="75000"/>
              </a:lnSpc>
              <a:spcBef>
                <a:spcPts val="180"/>
              </a:spcBef>
              <a:spcAft>
                <a:spcPts val="0"/>
              </a:spcAft>
              <a:buNone/>
            </a:pPr>
            <a:r>
              <a:t/>
            </a:r>
            <a:endParaRPr sz="1800">
              <a:solidFill>
                <a:schemeClr val="dk1"/>
              </a:solidFill>
            </a:endParaRPr>
          </a:p>
        </p:txBody>
      </p:sp>
      <p:sp>
        <p:nvSpPr>
          <p:cNvPr id="126" name="Google Shape;126;p17"/>
          <p:cNvSpPr txBox="1"/>
          <p:nvPr/>
        </p:nvSpPr>
        <p:spPr>
          <a:xfrm>
            <a:off x="0" y="-99392"/>
            <a:ext cx="187150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62"/>
          <p:cNvSpPr txBox="1"/>
          <p:nvPr>
            <p:ph type="title"/>
          </p:nvPr>
        </p:nvSpPr>
        <p:spPr>
          <a:xfrm>
            <a:off x="276225" y="-458788"/>
            <a:ext cx="8591550" cy="1066801"/>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Fungal uveitis</a:t>
            </a:r>
            <a:endParaRPr/>
          </a:p>
        </p:txBody>
      </p:sp>
      <p:sp>
        <p:nvSpPr>
          <p:cNvPr id="473" name="Google Shape;473;p62"/>
          <p:cNvSpPr txBox="1"/>
          <p:nvPr>
            <p:ph idx="1" type="body"/>
          </p:nvPr>
        </p:nvSpPr>
        <p:spPr>
          <a:xfrm>
            <a:off x="274638" y="765175"/>
            <a:ext cx="8594725" cy="5832475"/>
          </a:xfrm>
          <a:prstGeom prst="rect">
            <a:avLst/>
          </a:prstGeom>
          <a:noFill/>
          <a:ln>
            <a:noFill/>
          </a:ln>
        </p:spPr>
        <p:txBody>
          <a:bodyPr anchorCtr="0" anchor="t" bIns="45700" lIns="91425" spcFirstLastPara="1" rIns="91425" wrap="square" tIns="45700">
            <a:normAutofit fontScale="55000" lnSpcReduction="20000"/>
          </a:bodyPr>
          <a:lstStyle/>
          <a:p>
            <a:pPr indent="-128587" lvl="1" marL="344487" rtl="0" algn="l">
              <a:spcBef>
                <a:spcPts val="600"/>
              </a:spcBef>
              <a:spcAft>
                <a:spcPts val="0"/>
              </a:spcAft>
              <a:buSzPct val="90909"/>
              <a:buChar char="•"/>
            </a:pPr>
            <a:r>
              <a:rPr b="1" lang="en-US" sz="2200">
                <a:solidFill>
                  <a:srgbClr val="800000"/>
                </a:solidFill>
              </a:rPr>
              <a:t>1. Candida albicans</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Focal chorioretinitis (whitish foci surrounded by hemorrhages) + cottony opacities in the vitreous body</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Fungal endophthalmitis</a:t>
            </a:r>
            <a:endParaRPr b="1" sz="2200">
              <a:solidFill>
                <a:srgbClr val="800000"/>
              </a:solidFill>
            </a:endParaRPr>
          </a:p>
          <a:p>
            <a:pPr indent="0" lvl="0" marL="344487" rtl="0" algn="l">
              <a:spcBef>
                <a:spcPts val="600"/>
              </a:spcBef>
              <a:spcAft>
                <a:spcPts val="0"/>
              </a:spcAft>
              <a:buNone/>
            </a:pPr>
            <a:r>
              <a:t/>
            </a:r>
            <a:endParaRPr b="1" sz="2200">
              <a:solidFill>
                <a:srgbClr val="800000"/>
              </a:solidFill>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0" rtl="0" algn="l">
              <a:spcBef>
                <a:spcPts val="600"/>
              </a:spcBef>
              <a:spcAft>
                <a:spcPts val="0"/>
              </a:spcAft>
              <a:buSzPct val="100000"/>
              <a:buFont typeface="Arial"/>
              <a:buNone/>
            </a:pPr>
            <a:r>
              <a:t/>
            </a:r>
            <a:endParaRPr/>
          </a:p>
          <a:p>
            <a:pPr indent="0" lvl="0" marL="344487" rtl="0" algn="l">
              <a:spcBef>
                <a:spcPts val="600"/>
              </a:spcBef>
              <a:spcAft>
                <a:spcPts val="0"/>
              </a:spcAft>
              <a:buNone/>
            </a:pPr>
            <a:r>
              <a:t/>
            </a:r>
            <a:endParaRPr b="1" sz="2200">
              <a:solidFill>
                <a:srgbClr val="800000"/>
              </a:solidFill>
            </a:endParaRPr>
          </a:p>
          <a:p>
            <a:pPr indent="0" lvl="0" marL="344487" rtl="0" algn="l">
              <a:spcBef>
                <a:spcPts val="600"/>
              </a:spcBef>
              <a:spcAft>
                <a:spcPts val="0"/>
              </a:spcAft>
              <a:buNone/>
            </a:pPr>
            <a:r>
              <a:t/>
            </a:r>
            <a:endParaRPr b="1" sz="2200">
              <a:solidFill>
                <a:srgbClr val="800000"/>
              </a:solidFill>
            </a:endParaRPr>
          </a:p>
          <a:p>
            <a:pPr indent="0" lvl="0" marL="344487" rtl="0" algn="l">
              <a:spcBef>
                <a:spcPts val="600"/>
              </a:spcBef>
              <a:spcAft>
                <a:spcPts val="0"/>
              </a:spcAft>
              <a:buNone/>
            </a:pPr>
            <a:r>
              <a:t/>
            </a:r>
            <a:endParaRPr b="1" sz="2200">
              <a:solidFill>
                <a:srgbClr val="800000"/>
              </a:solidFill>
            </a:endParaRPr>
          </a:p>
          <a:p>
            <a:pPr indent="0" lvl="0" marL="344487" rtl="0" algn="l">
              <a:spcBef>
                <a:spcPts val="600"/>
              </a:spcBef>
              <a:spcAft>
                <a:spcPts val="0"/>
              </a:spcAft>
              <a:buNone/>
            </a:pPr>
            <a:r>
              <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2. Histoplasma capsulatum (Histoplasmosis): Histoplasmosis of the eye</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     Probable ocular histoplasmosis syndrome (POHS):</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peripapillary atrophy or scarring</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choroidal spots smaller than 1mm</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Maculopathy</a:t>
            </a:r>
            <a:endParaRPr b="1" sz="2200">
              <a:solidFill>
                <a:srgbClr val="800000"/>
              </a:solidFill>
            </a:endParaRPr>
          </a:p>
          <a:p>
            <a:pPr indent="-128587" lvl="1" marL="344487" rtl="0" algn="l">
              <a:spcBef>
                <a:spcPts val="600"/>
              </a:spcBef>
              <a:spcAft>
                <a:spcPts val="0"/>
              </a:spcAft>
              <a:buSzPct val="90909"/>
              <a:buChar char="•"/>
            </a:pPr>
            <a:r>
              <a:rPr b="1" lang="en-US" sz="2200">
                <a:solidFill>
                  <a:srgbClr val="800000"/>
                </a:solidFill>
              </a:rPr>
              <a:t>Choroidal subretinal neovascularization (NVS)</a:t>
            </a:r>
            <a:endParaRPr b="1" sz="2200">
              <a:solidFill>
                <a:srgbClr val="800000"/>
              </a:solidFill>
            </a:endParaRPr>
          </a:p>
          <a:p>
            <a:pPr indent="0" lvl="0" marL="344487" rtl="0" algn="l">
              <a:spcBef>
                <a:spcPts val="600"/>
              </a:spcBef>
              <a:spcAft>
                <a:spcPts val="0"/>
              </a:spcAft>
              <a:buNone/>
            </a:pPr>
            <a:r>
              <a:t/>
            </a:r>
            <a:endParaRPr b="1" sz="2200">
              <a:solidFill>
                <a:srgbClr val="800000"/>
              </a:solidFill>
            </a:endParaRPr>
          </a:p>
          <a:p>
            <a:pPr indent="-63182" lvl="0" marL="171450" rtl="0" algn="l">
              <a:spcBef>
                <a:spcPts val="600"/>
              </a:spcBef>
              <a:spcAft>
                <a:spcPts val="0"/>
              </a:spcAft>
              <a:buSzPct val="100000"/>
              <a:buFont typeface="Arial"/>
              <a:buNone/>
            </a:pPr>
            <a:r>
              <a:t/>
            </a:r>
            <a:endParaRPr/>
          </a:p>
        </p:txBody>
      </p:sp>
      <p:pic>
        <p:nvPicPr>
          <p:cNvPr id="474" name="Google Shape;474;p62"/>
          <p:cNvPicPr preferRelativeResize="0"/>
          <p:nvPr/>
        </p:nvPicPr>
        <p:blipFill rotWithShape="1">
          <a:blip r:embed="rId3">
            <a:alphaModFix/>
          </a:blip>
          <a:srcRect b="0" l="0" r="0" t="0"/>
          <a:stretch/>
        </p:blipFill>
        <p:spPr>
          <a:xfrm>
            <a:off x="4427538" y="1773238"/>
            <a:ext cx="3810000" cy="2908300"/>
          </a:xfrm>
          <a:prstGeom prst="rect">
            <a:avLst/>
          </a:prstGeom>
          <a:noFill/>
          <a:ln>
            <a:noFill/>
          </a:ln>
        </p:spPr>
      </p:pic>
      <p:pic>
        <p:nvPicPr>
          <p:cNvPr id="475" name="Google Shape;475;p62"/>
          <p:cNvPicPr preferRelativeResize="0"/>
          <p:nvPr/>
        </p:nvPicPr>
        <p:blipFill rotWithShape="1">
          <a:blip r:embed="rId4">
            <a:alphaModFix/>
          </a:blip>
          <a:srcRect b="0" l="0" r="0" t="0"/>
          <a:stretch/>
        </p:blipFill>
        <p:spPr>
          <a:xfrm>
            <a:off x="1187450" y="2349500"/>
            <a:ext cx="2671763" cy="2174875"/>
          </a:xfrm>
          <a:prstGeom prst="rect">
            <a:avLst/>
          </a:prstGeom>
          <a:noFill/>
          <a:ln>
            <a:noFill/>
          </a:ln>
        </p:spPr>
      </p:pic>
      <p:sp>
        <p:nvSpPr>
          <p:cNvPr id="476" name="Google Shape;476;p62"/>
          <p:cNvSpPr txBox="1"/>
          <p:nvPr/>
        </p:nvSpPr>
        <p:spPr>
          <a:xfrm>
            <a:off x="1258888" y="2492375"/>
            <a:ext cx="24495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Candida albicans</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 </a:t>
            </a:r>
            <a:r>
              <a:rPr lang="en-US">
                <a:solidFill>
                  <a:schemeClr val="dk1"/>
                </a:solidFill>
              </a:rPr>
              <a:t>focal choroiditis</a:t>
            </a:r>
            <a:endParaRPr sz="1400">
              <a:solidFill>
                <a:schemeClr val="dk1"/>
              </a:solidFill>
              <a:latin typeface="Arial"/>
              <a:ea typeface="Arial"/>
              <a:cs typeface="Arial"/>
              <a:sym typeface="Arial"/>
            </a:endParaRPr>
          </a:p>
        </p:txBody>
      </p:sp>
      <p:sp>
        <p:nvSpPr>
          <p:cNvPr id="477" name="Google Shape;477;p62"/>
          <p:cNvSpPr txBox="1"/>
          <p:nvPr/>
        </p:nvSpPr>
        <p:spPr>
          <a:xfrm>
            <a:off x="5651500" y="3933825"/>
            <a:ext cx="26655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Candida albicans</a:t>
            </a:r>
            <a:r>
              <a:rPr lang="en-US" sz="1800">
                <a:solidFill>
                  <a:schemeClr val="dk1"/>
                </a:solidFill>
              </a:rPr>
              <a:t> focal </a:t>
            </a:r>
            <a:r>
              <a:rPr lang="en-US" sz="1800">
                <a:solidFill>
                  <a:schemeClr val="dk1"/>
                </a:solidFill>
              </a:rPr>
              <a:t>chorioretinitis</a:t>
            </a:r>
            <a:endParaRPr sz="1400">
              <a:solidFill>
                <a:schemeClr val="dk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81" name="Shape 481"/>
        <p:cNvGrpSpPr/>
        <p:nvPr/>
      </p:nvGrpSpPr>
      <p:grpSpPr>
        <a:xfrm>
          <a:off x="0" y="0"/>
          <a:ext cx="0" cy="0"/>
          <a:chOff x="0" y="0"/>
          <a:chExt cx="0" cy="0"/>
        </a:xfrm>
      </p:grpSpPr>
      <p:sp>
        <p:nvSpPr>
          <p:cNvPr id="482" name="Google Shape;482;p63"/>
          <p:cNvSpPr txBox="1"/>
          <p:nvPr>
            <p:ph idx="1" type="body"/>
          </p:nvPr>
        </p:nvSpPr>
        <p:spPr>
          <a:xfrm>
            <a:off x="323850" y="-387424"/>
            <a:ext cx="8594725" cy="7489826"/>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spcBef>
                <a:spcPts val="0"/>
              </a:spcBef>
              <a:spcAft>
                <a:spcPts val="0"/>
              </a:spcAft>
              <a:buSzPct val="100000"/>
              <a:buFont typeface="Arial"/>
              <a:buNone/>
            </a:pPr>
            <a:r>
              <a:t/>
            </a:r>
            <a:endParaRPr b="1" sz="4200">
              <a:solidFill>
                <a:srgbClr val="2E2224"/>
              </a:solidFill>
            </a:endParaRPr>
          </a:p>
          <a:p>
            <a:pPr indent="0" lvl="0" marL="0" rtl="0" algn="l">
              <a:spcBef>
                <a:spcPts val="600"/>
              </a:spcBef>
              <a:spcAft>
                <a:spcPts val="0"/>
              </a:spcAft>
              <a:buSzPct val="100000"/>
              <a:buFont typeface="Arial"/>
              <a:buNone/>
            </a:pPr>
            <a:r>
              <a:rPr b="1" lang="en-US" sz="4200">
                <a:solidFill>
                  <a:srgbClr val="2E2224"/>
                </a:solidFill>
              </a:rPr>
              <a:t>Sindrom verovatne histoplazmoze oka (POHS) </a:t>
            </a:r>
            <a:endParaRPr b="1">
              <a:solidFill>
                <a:srgbClr val="2E2224"/>
              </a:solidFill>
            </a:endParaRPr>
          </a:p>
          <a:p>
            <a:pPr indent="0" lvl="0" marL="0" rtl="0" algn="l">
              <a:spcBef>
                <a:spcPts val="600"/>
              </a:spcBef>
              <a:spcAft>
                <a:spcPts val="0"/>
              </a:spcAft>
              <a:buSzPct val="100000"/>
              <a:buFont typeface="Arial"/>
              <a:buNone/>
            </a:pPr>
            <a:r>
              <a:rPr b="1" lang="en-US" sz="2500">
                <a:solidFill>
                  <a:srgbClr val="2E2224"/>
                </a:solidFill>
              </a:rPr>
              <a:t>Etiologija            - </a:t>
            </a:r>
            <a:r>
              <a:rPr lang="en-US" sz="2500">
                <a:solidFill>
                  <a:srgbClr val="2E2224"/>
                </a:solidFill>
              </a:rPr>
              <a:t>Histolazma kapsulatum je gljivica endemska </a:t>
            </a:r>
            <a:r>
              <a:rPr lang="en-US" sz="2500">
                <a:solidFill>
                  <a:schemeClr val="dk1"/>
                </a:solidFill>
              </a:rPr>
              <a:t>za T</a:t>
            </a:r>
            <a:r>
              <a:rPr lang="en-US" sz="2500">
                <a:solidFill>
                  <a:srgbClr val="2E2224"/>
                </a:solidFill>
              </a:rPr>
              <a:t>ursku, Izrael, Australiju, Misispi i Ontario. Bolest nastaje diseminacijom mikroorganizma posle </a:t>
            </a:r>
            <a:r>
              <a:rPr b="1" lang="en-US" sz="2500">
                <a:solidFill>
                  <a:srgbClr val="2E2224"/>
                </a:solidFill>
              </a:rPr>
              <a:t>inhalacije</a:t>
            </a:r>
            <a:r>
              <a:rPr lang="en-US" sz="2500">
                <a:solidFill>
                  <a:srgbClr val="2E2224"/>
                </a:solidFill>
              </a:rPr>
              <a:t> preko pluća. Из eskreta ptica i sisara dospeva u pesak.  </a:t>
            </a:r>
            <a:endParaRPr/>
          </a:p>
          <a:p>
            <a:pPr indent="0" lvl="0" marL="0" rtl="0" algn="l">
              <a:lnSpc>
                <a:spcPct val="90000"/>
              </a:lnSpc>
              <a:spcBef>
                <a:spcPts val="600"/>
              </a:spcBef>
              <a:spcAft>
                <a:spcPts val="0"/>
              </a:spcAft>
              <a:buSzPct val="100000"/>
              <a:buNone/>
            </a:pPr>
            <a:r>
              <a:rPr b="1" lang="en-US" sz="2500">
                <a:solidFill>
                  <a:srgbClr val="2E2224"/>
                </a:solidFill>
              </a:rPr>
              <a:t>Histopatologija:            - </a:t>
            </a:r>
            <a:r>
              <a:rPr lang="en-US" sz="2500">
                <a:solidFill>
                  <a:srgbClr val="2E2224"/>
                </a:solidFill>
              </a:rPr>
              <a:t>negranulomatozne i granulomatozne promene u horoidei sa centranom nekrozom </a:t>
            </a:r>
            <a:endParaRPr/>
          </a:p>
          <a:p>
            <a:pPr indent="0" lvl="0" marL="0" rtl="0" algn="l">
              <a:lnSpc>
                <a:spcPct val="90000"/>
              </a:lnSpc>
              <a:spcBef>
                <a:spcPts val="600"/>
              </a:spcBef>
              <a:spcAft>
                <a:spcPts val="0"/>
              </a:spcAft>
              <a:buSzPct val="100000"/>
              <a:buNone/>
            </a:pPr>
            <a:r>
              <a:rPr lang="en-US" sz="2500">
                <a:solidFill>
                  <a:srgbClr val="2E2224"/>
                </a:solidFill>
              </a:rPr>
              <a:t>             koja  na ICGA se prikazuje kao pinpoint hiperfluorescencija u horidei </a:t>
            </a:r>
            <a:endParaRPr/>
          </a:p>
          <a:p>
            <a:pPr indent="0" lvl="0" marL="0" rtl="0" algn="l">
              <a:lnSpc>
                <a:spcPct val="90000"/>
              </a:lnSpc>
              <a:spcBef>
                <a:spcPts val="600"/>
              </a:spcBef>
              <a:spcAft>
                <a:spcPts val="0"/>
              </a:spcAft>
              <a:buSzPct val="100000"/>
              <a:buNone/>
            </a:pPr>
            <a:r>
              <a:rPr b="1" lang="en-US" sz="2500">
                <a:solidFill>
                  <a:srgbClr val="2E2224"/>
                </a:solidFill>
              </a:rPr>
              <a:t>Sistemske manifestacije bolesti: </a:t>
            </a:r>
            <a:r>
              <a:rPr lang="en-US" sz="2500">
                <a:solidFill>
                  <a:srgbClr val="2E2224"/>
                </a:solidFill>
              </a:rPr>
              <a:t>           - fungemija            - medijastinitis, limfadenopatija            - perikarditis, pneumonija, meningitis            - </a:t>
            </a:r>
            <a:r>
              <a:rPr lang="en-US" sz="2500" u="sng">
                <a:solidFill>
                  <a:srgbClr val="2E2224"/>
                </a:solidFill>
              </a:rPr>
              <a:t>infekcija je asimptomatska u preko 95% pacijenata</a:t>
            </a:r>
            <a:r>
              <a:rPr lang="en-US" sz="2500">
                <a:solidFill>
                  <a:srgbClr val="2E2224"/>
                </a:solidFill>
              </a:rPr>
              <a:t> </a:t>
            </a:r>
            <a:endParaRPr/>
          </a:p>
          <a:p>
            <a:pPr indent="0" lvl="0" marL="0" rtl="0" algn="l">
              <a:lnSpc>
                <a:spcPct val="90000"/>
              </a:lnSpc>
              <a:spcBef>
                <a:spcPts val="600"/>
              </a:spcBef>
              <a:spcAft>
                <a:spcPts val="0"/>
              </a:spcAft>
              <a:buSzPct val="100000"/>
              <a:buNone/>
            </a:pPr>
            <a:r>
              <a:rPr b="1" lang="en-US" sz="2500">
                <a:solidFill>
                  <a:srgbClr val="2E2224"/>
                </a:solidFill>
              </a:rPr>
              <a:t>Očne promene</a:t>
            </a:r>
            <a:r>
              <a:rPr lang="en-US" sz="2500">
                <a:solidFill>
                  <a:srgbClr val="2E2224"/>
                </a:solidFill>
              </a:rPr>
              <a:t>:</a:t>
            </a:r>
            <a:endParaRPr/>
          </a:p>
          <a:p>
            <a:pPr indent="-171481" lvl="0" marL="171450" rtl="0" algn="l">
              <a:spcBef>
                <a:spcPts val="600"/>
              </a:spcBef>
              <a:spcAft>
                <a:spcPts val="0"/>
              </a:spcAft>
              <a:buSzPct val="100000"/>
              <a:buChar char="•"/>
            </a:pPr>
            <a:r>
              <a:rPr lang="en-US" sz="2500">
                <a:solidFill>
                  <a:srgbClr val="2E2224"/>
                </a:solidFill>
              </a:rPr>
              <a:t> </a:t>
            </a:r>
            <a:r>
              <a:rPr b="1" lang="en-US" sz="2500">
                <a:solidFill>
                  <a:srgbClr val="2E2224"/>
                </a:solidFill>
              </a:rPr>
              <a:t>Multifokalni horoiditis (MFC)            - kada je lokalizovan na periferiji (horoidalni spotovi manji od 1mm) protiče asimptomatski            - kasnije su spotovi veličine 0.2-0.7 DD i peripapilarno, ponekad sa centralnim pigmentnim spotom у макули             - eksudatvna hemoragijska makulopatija 60%,  posle više godina            - SNV            - disciformna atrofija makule             - hemoftalmus, ponekad</a:t>
            </a:r>
            <a:endParaRPr b="1" sz="2500">
              <a:solidFill>
                <a:srgbClr val="2E2224"/>
              </a:solidFill>
            </a:endParaRPr>
          </a:p>
          <a:p>
            <a:pPr indent="-171481" lvl="0" marL="171450" rtl="0" algn="l">
              <a:spcBef>
                <a:spcPts val="600"/>
              </a:spcBef>
              <a:spcAft>
                <a:spcPts val="0"/>
              </a:spcAft>
              <a:buSzPct val="100000"/>
              <a:buChar char="•"/>
            </a:pPr>
            <a:r>
              <a:rPr b="1" lang="en-US" sz="2500">
                <a:solidFill>
                  <a:srgbClr val="2E2224"/>
                </a:solidFill>
              </a:rPr>
              <a:t>Horoiditis kod imunosupresivnih pacijenata</a:t>
            </a:r>
            <a:r>
              <a:rPr lang="en-US" sz="2500">
                <a:solidFill>
                  <a:srgbClr val="2E2224"/>
                </a:solidFill>
              </a:rPr>
              <a:t>  </a:t>
            </a:r>
            <a:r>
              <a:rPr b="1" lang="en-US" sz="2500">
                <a:solidFill>
                  <a:srgbClr val="2E2224"/>
                </a:solidFill>
              </a:rPr>
              <a:t>Dijagnoza</a:t>
            </a:r>
            <a:r>
              <a:rPr lang="en-US" sz="2500">
                <a:solidFill>
                  <a:srgbClr val="2E2224"/>
                </a:solidFill>
              </a:rPr>
              <a:t>             - tipična klinička slika            </a:t>
            </a:r>
            <a:r>
              <a:rPr lang="en-US" sz="2500">
                <a:solidFill>
                  <a:srgbClr val="800000"/>
                </a:solidFill>
              </a:rPr>
              <a:t>- pozitivan kožni testa na histoplazmu</a:t>
            </a:r>
            <a:r>
              <a:rPr lang="en-US" sz="2500">
                <a:solidFill>
                  <a:srgbClr val="2E2224"/>
                </a:solidFill>
              </a:rPr>
              <a:t>, koji prati dosta  lažno negativnih testova, može dovesi do aktivacije  uspavanih ili još nevidljivih  spot lezija            - </a:t>
            </a:r>
            <a:r>
              <a:rPr lang="en-US" sz="2500">
                <a:solidFill>
                  <a:srgbClr val="800000"/>
                </a:solidFill>
              </a:rPr>
              <a:t>laboratorijski testovi: rekcija fiksacije komplementa</a:t>
            </a:r>
            <a:r>
              <a:rPr lang="en-US" sz="2500">
                <a:solidFill>
                  <a:srgbClr val="2E2224"/>
                </a:solidFill>
              </a:rPr>
              <a:t>, (antitela prisutna samo kod primarne infekcije, samo u 30% makulopatija) i HLA B-27 poztivna uglavnom kod pacijenata sa promenama u makuli               </a:t>
            </a:r>
            <a:r>
              <a:rPr b="1" lang="en-US" sz="2500">
                <a:solidFill>
                  <a:srgbClr val="2E2224"/>
                </a:solidFill>
              </a:rPr>
              <a:t>Kriterijumi za razlikovanje POHS od multifokalnog choroiditisa (МFC)</a:t>
            </a:r>
            <a:r>
              <a:rPr lang="en-US" sz="2500">
                <a:solidFill>
                  <a:srgbClr val="2E2224"/>
                </a:solidFill>
              </a:rPr>
              <a:t> :            - odsustvo zapaljenske reakcije u prednjoj komori             - histospots na periferiji a peripapilarni ožiljci-atrofija kasnije (POHS)             - asimptomatski tok, sem kada se radi o NVS membrani             - ICG ne pokazuje kao u MFC zone hipoperfuzije već pokazuje pinpoint hiperfluorescenciju ICGA spotove nevidljive na fundoskopiji ili FA             - Dijagnozu POHS ne postavljati ako je kožni test na histoplazmu negativna i/ili osoba nije iz endemskog područja i/ili pacijent ne pokazuje tipične hiperfluorescentne pinpoint promene. Tada ga klasifikovati kao MFC</a:t>
            </a:r>
            <a:endParaRPr sz="2500">
              <a:solidFill>
                <a:srgbClr val="2E2224"/>
              </a:solidFill>
            </a:endParaRPr>
          </a:p>
          <a:p>
            <a:pPr indent="-171481" lvl="0" marL="171450" rtl="0" algn="l">
              <a:spcBef>
                <a:spcPts val="600"/>
              </a:spcBef>
              <a:spcAft>
                <a:spcPts val="0"/>
              </a:spcAft>
              <a:buSzPct val="100000"/>
              <a:buChar char="•"/>
            </a:pPr>
            <a:r>
              <a:rPr b="1" lang="en-US" sz="2500">
                <a:solidFill>
                  <a:srgbClr val="2E2224"/>
                </a:solidFill>
              </a:rPr>
              <a:t>Napomena : </a:t>
            </a:r>
            <a:r>
              <a:rPr lang="en-US" sz="2500">
                <a:solidFill>
                  <a:srgbClr val="2E2224"/>
                </a:solidFill>
              </a:rPr>
              <a:t>Osim u endemskim područjima termin sindrom Histplazme koristiti veoma oprezno. Klinička slika van endemskih oblasti ima negativan kožni test i nepoznate je etiologije. </a:t>
            </a:r>
            <a:endParaRPr/>
          </a:p>
        </p:txBody>
      </p:sp>
      <p:grpSp>
        <p:nvGrpSpPr>
          <p:cNvPr id="483" name="Google Shape;483;p63"/>
          <p:cNvGrpSpPr/>
          <p:nvPr/>
        </p:nvGrpSpPr>
        <p:grpSpPr>
          <a:xfrm>
            <a:off x="6084168" y="908720"/>
            <a:ext cx="2808287" cy="1944216"/>
            <a:chOff x="6084168" y="908720"/>
            <a:chExt cx="2808287" cy="1944216"/>
          </a:xfrm>
        </p:grpSpPr>
        <p:pic>
          <p:nvPicPr>
            <p:cNvPr id="484" name="Google Shape;484;p63"/>
            <p:cNvPicPr preferRelativeResize="0"/>
            <p:nvPr/>
          </p:nvPicPr>
          <p:blipFill rotWithShape="1">
            <a:blip r:embed="rId3">
              <a:alphaModFix/>
            </a:blip>
            <a:srcRect b="0" l="0" r="0" t="0"/>
            <a:stretch/>
          </p:blipFill>
          <p:spPr>
            <a:xfrm>
              <a:off x="6588125" y="908720"/>
              <a:ext cx="2279650" cy="1824037"/>
            </a:xfrm>
            <a:prstGeom prst="rect">
              <a:avLst/>
            </a:prstGeom>
            <a:noFill/>
            <a:ln>
              <a:noFill/>
            </a:ln>
          </p:spPr>
        </p:pic>
        <p:sp>
          <p:nvSpPr>
            <p:cNvPr id="485" name="Google Shape;485;p63"/>
            <p:cNvSpPr txBox="1"/>
            <p:nvPr/>
          </p:nvSpPr>
          <p:spPr>
            <a:xfrm>
              <a:off x="6084168" y="1929011"/>
              <a:ext cx="2808287" cy="9239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E2224"/>
                  </a:solidFill>
                  <a:latin typeface="Arial"/>
                  <a:ea typeface="Arial"/>
                  <a:cs typeface="Arial"/>
                  <a:sym typeface="Arial"/>
                </a:rPr>
                <a:t>       POHS  za  </a:t>
              </a:r>
              <a:r>
                <a:rPr b="1" lang="en-US" sz="1800">
                  <a:solidFill>
                    <a:schemeClr val="dk1"/>
                  </a:solidFill>
                  <a:latin typeface="Arial"/>
                  <a:ea typeface="Arial"/>
                  <a:cs typeface="Arial"/>
                  <a:sym typeface="Arial"/>
                </a:rPr>
                <a:t>Avastin</a:t>
              </a:r>
              <a:r>
                <a:rPr lang="en-US" sz="1800">
                  <a:solidFill>
                    <a:schemeClr val="dk1"/>
                  </a:solidFill>
                  <a:latin typeface="Arial"/>
                  <a:ea typeface="Arial"/>
                  <a:cs typeface="Arial"/>
                  <a:sym typeface="Arial"/>
                </a:rPr>
                <a:t> I</a:t>
              </a:r>
              <a:endParaRPr b="1" sz="1800">
                <a:solidFill>
                  <a:srgbClr val="2E2224"/>
                </a:solidFill>
                <a:latin typeface="Arial"/>
                <a:ea typeface="Arial"/>
                <a:cs typeface="Arial"/>
                <a:sym typeface="Arial"/>
              </a:endParaRPr>
            </a:p>
            <a:p>
              <a:pPr indent="0" lvl="0" marL="0" marR="0" rtl="0" algn="l">
                <a:spcBef>
                  <a:spcPts val="0"/>
                </a:spcBef>
                <a:spcAft>
                  <a:spcPts val="0"/>
                </a:spcAft>
                <a:buNone/>
              </a:pPr>
              <a:r>
                <a:rPr b="1" lang="en-US" sz="1800">
                  <a:solidFill>
                    <a:srgbClr val="2E2224"/>
                  </a:solidFill>
                  <a:latin typeface="Arial"/>
                  <a:ea typeface="Arial"/>
                  <a:cs typeface="Arial"/>
                  <a:sym typeface="Arial"/>
                </a:rPr>
                <a:t>i PD</a:t>
              </a:r>
              <a:r>
                <a:rPr b="1" lang="en-US" sz="1800">
                  <a:solidFill>
                    <a:schemeClr val="lt1"/>
                  </a:solidFill>
                  <a:latin typeface="Arial"/>
                  <a:ea typeface="Arial"/>
                  <a:cs typeface="Arial"/>
                  <a:sym typeface="Arial"/>
                </a:rPr>
                <a:t>T</a:t>
              </a:r>
              <a:r>
                <a:rPr b="1" lang="en-US" sz="1800">
                  <a:solidFill>
                    <a:srgbClr val="2E2224"/>
                  </a:solidFill>
                  <a:latin typeface="Arial"/>
                  <a:ea typeface="Arial"/>
                  <a:cs typeface="Arial"/>
                  <a:sym typeface="Arial"/>
                </a:rPr>
                <a:t> – fotodinamska                	terapija</a:t>
              </a:r>
              <a:endParaRPr sz="1800">
                <a:solidFill>
                  <a:schemeClr val="dk1"/>
                </a:solidFill>
                <a:latin typeface="Arial"/>
                <a:ea typeface="Arial"/>
                <a:cs typeface="Arial"/>
                <a:sym typeface="Arial"/>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64"/>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Uveitic entities</a:t>
            </a:r>
            <a:endParaRPr/>
          </a:p>
        </p:txBody>
      </p:sp>
      <p:sp>
        <p:nvSpPr>
          <p:cNvPr id="491" name="Google Shape;491;p64"/>
          <p:cNvSpPr txBox="1"/>
          <p:nvPr>
            <p:ph idx="1" type="body"/>
          </p:nvPr>
        </p:nvSpPr>
        <p:spPr>
          <a:xfrm>
            <a:off x="274638" y="1298575"/>
            <a:ext cx="8594725" cy="5559425"/>
          </a:xfrm>
          <a:prstGeom prst="rect">
            <a:avLst/>
          </a:prstGeom>
          <a:noFill/>
          <a:ln>
            <a:noFill/>
          </a:ln>
        </p:spPr>
        <p:txBody>
          <a:bodyPr anchorCtr="0" anchor="t" bIns="45700" lIns="91425" spcFirstLastPara="1" rIns="91425" wrap="square" tIns="45700">
            <a:normAutofit/>
          </a:bodyPr>
          <a:lstStyle/>
          <a:p>
            <a:pPr indent="-173037" lvl="0" marL="515937" rtl="0" algn="l">
              <a:lnSpc>
                <a:spcPct val="70000"/>
              </a:lnSpc>
              <a:spcBef>
                <a:spcPts val="600"/>
              </a:spcBef>
              <a:spcAft>
                <a:spcPts val="0"/>
              </a:spcAft>
              <a:buNone/>
            </a:pPr>
            <a:r>
              <a:rPr b="1" lang="en-US" sz="1900"/>
              <a:t>1. Fuchs syndrome</a:t>
            </a:r>
            <a:endParaRPr b="1" sz="1900"/>
          </a:p>
          <a:p>
            <a:pPr indent="-173037" lvl="0" marL="515937" rtl="0" algn="l">
              <a:lnSpc>
                <a:spcPct val="70000"/>
              </a:lnSpc>
              <a:spcBef>
                <a:spcPts val="600"/>
              </a:spcBef>
              <a:spcAft>
                <a:spcPts val="0"/>
              </a:spcAft>
              <a:buNone/>
            </a:pPr>
            <a:r>
              <a:rPr b="1" lang="en-US" sz="1900"/>
              <a:t>2. Glaucomocyclitic crises (Sy Posner-Schlossman)</a:t>
            </a:r>
            <a:endParaRPr b="1" sz="1900"/>
          </a:p>
          <a:p>
            <a:pPr indent="-173037" lvl="0" marL="515937" rtl="0" algn="l">
              <a:lnSpc>
                <a:spcPct val="70000"/>
              </a:lnSpc>
              <a:spcBef>
                <a:spcPts val="600"/>
              </a:spcBef>
              <a:spcAft>
                <a:spcPts val="0"/>
              </a:spcAft>
              <a:buNone/>
            </a:pPr>
            <a:r>
              <a:rPr b="1" lang="en-US" sz="1900"/>
              <a:t>3. Central serous chorioretinopathy (CSC)</a:t>
            </a:r>
            <a:endParaRPr b="1" sz="1900"/>
          </a:p>
          <a:p>
            <a:pPr indent="-173037" lvl="0" marL="515937" rtl="0" algn="l">
              <a:lnSpc>
                <a:spcPct val="70000"/>
              </a:lnSpc>
              <a:spcBef>
                <a:spcPts val="600"/>
              </a:spcBef>
              <a:spcAft>
                <a:spcPts val="0"/>
              </a:spcAft>
              <a:buNone/>
            </a:pPr>
            <a:r>
              <a:rPr b="1" lang="en-US" sz="1900"/>
              <a:t>4. Uveitis Masquerade syndrome:</a:t>
            </a:r>
            <a:endParaRPr b="1" sz="1900"/>
          </a:p>
          <a:p>
            <a:pPr indent="-173037" lvl="0" marL="515937" rtl="0" algn="l">
              <a:lnSpc>
                <a:spcPct val="70000"/>
              </a:lnSpc>
              <a:spcBef>
                <a:spcPts val="600"/>
              </a:spcBef>
              <a:spcAft>
                <a:spcPts val="0"/>
              </a:spcAft>
              <a:buNone/>
            </a:pPr>
            <a:r>
              <a:rPr b="1" lang="en-US" sz="1900"/>
              <a:t>tumors, degenerations, injuries</a:t>
            </a:r>
            <a:endParaRPr b="1" sz="1900"/>
          </a:p>
          <a:p>
            <a:pPr indent="-173037" lvl="0" marL="515937" rtl="0" algn="l">
              <a:lnSpc>
                <a:spcPct val="70000"/>
              </a:lnSpc>
              <a:spcBef>
                <a:spcPts val="600"/>
              </a:spcBef>
              <a:spcAft>
                <a:spcPts val="0"/>
              </a:spcAft>
              <a:buNone/>
            </a:pPr>
            <a:r>
              <a:rPr b="1" lang="en-US" sz="1900"/>
              <a:t>5. White-dot syndromes✔</a:t>
            </a:r>
            <a:endParaRPr b="1" sz="1900"/>
          </a:p>
          <a:p>
            <a:pPr indent="-173037" lvl="0" marL="515937" rtl="0" algn="l">
              <a:lnSpc>
                <a:spcPct val="70000"/>
              </a:lnSpc>
              <a:spcBef>
                <a:spcPts val="600"/>
              </a:spcBef>
              <a:spcAft>
                <a:spcPts val="0"/>
              </a:spcAft>
              <a:buNone/>
            </a:pPr>
            <a:r>
              <a:rPr b="1" lang="en-US" sz="1900"/>
              <a:t>A) Primary inflammatory choriocapillaropathy</a:t>
            </a:r>
            <a:endParaRPr b="1" sz="1900"/>
          </a:p>
          <a:p>
            <a:pPr indent="-173037" lvl="0" marL="515937" rtl="0" algn="l">
              <a:lnSpc>
                <a:spcPct val="70000"/>
              </a:lnSpc>
              <a:spcBef>
                <a:spcPts val="600"/>
              </a:spcBef>
              <a:spcAft>
                <a:spcPts val="0"/>
              </a:spcAft>
              <a:buNone/>
            </a:pPr>
            <a:r>
              <a:rPr b="1" lang="en-US" sz="1900"/>
              <a:t>1Evanescent White Dot Syndrome (MEWDS)</a:t>
            </a:r>
            <a:endParaRPr b="1" sz="1900"/>
          </a:p>
          <a:p>
            <a:pPr indent="-173037" lvl="0" marL="515937" rtl="0" algn="l">
              <a:lnSpc>
                <a:spcPct val="70000"/>
              </a:lnSpc>
              <a:spcBef>
                <a:spcPts val="600"/>
              </a:spcBef>
              <a:spcAft>
                <a:spcPts val="0"/>
              </a:spcAft>
              <a:buNone/>
            </a:pPr>
            <a:r>
              <a:rPr b="1" lang="en-US" sz="1900"/>
              <a:t>2Acute multifocal pigmented placoid epitheliopathy</a:t>
            </a:r>
            <a:endParaRPr b="1" sz="1900"/>
          </a:p>
          <a:p>
            <a:pPr indent="-173037" lvl="0" marL="515937" rtl="0" algn="l">
              <a:lnSpc>
                <a:spcPct val="70000"/>
              </a:lnSpc>
              <a:spcBef>
                <a:spcPts val="600"/>
              </a:spcBef>
              <a:spcAft>
                <a:spcPts val="0"/>
              </a:spcAft>
              <a:buNone/>
            </a:pPr>
            <a:r>
              <a:rPr b="1" lang="en-US" sz="1900"/>
              <a:t>(AMPPE)</a:t>
            </a:r>
            <a:endParaRPr b="1" sz="1900"/>
          </a:p>
          <a:p>
            <a:pPr indent="-173037" lvl="0" marL="515937" rtl="0" algn="l">
              <a:lnSpc>
                <a:spcPct val="70000"/>
              </a:lnSpc>
              <a:spcBef>
                <a:spcPts val="600"/>
              </a:spcBef>
              <a:spcAft>
                <a:spcPts val="0"/>
              </a:spcAft>
              <a:buNone/>
            </a:pPr>
            <a:r>
              <a:rPr b="1" lang="en-US" sz="1900"/>
              <a:t>3 Punctate internal choroidopathy (PIC)/(MFC)</a:t>
            </a:r>
            <a:endParaRPr b="1" sz="1900"/>
          </a:p>
          <a:p>
            <a:pPr indent="-173037" lvl="0" marL="515937" rtl="0" algn="l">
              <a:lnSpc>
                <a:spcPct val="70000"/>
              </a:lnSpc>
              <a:spcBef>
                <a:spcPts val="600"/>
              </a:spcBef>
              <a:spcAft>
                <a:spcPts val="0"/>
              </a:spcAft>
              <a:buNone/>
            </a:pPr>
            <a:r>
              <a:rPr b="1" lang="en-US" sz="1900"/>
              <a:t>4Syndrome of multifocal choroiditis (MFC) with panuveitis</a:t>
            </a:r>
            <a:endParaRPr b="1" sz="1900"/>
          </a:p>
          <a:p>
            <a:pPr indent="-173037" lvl="0" marL="515937" rtl="0" algn="l">
              <a:lnSpc>
                <a:spcPct val="70000"/>
              </a:lnSpc>
              <a:spcBef>
                <a:spcPts val="600"/>
              </a:spcBef>
              <a:spcAft>
                <a:spcPts val="0"/>
              </a:spcAft>
              <a:buNone/>
            </a:pPr>
            <a:r>
              <a:rPr b="1" lang="en-US" sz="1900"/>
              <a:t>5 Serpinginous choroiditis (SH)</a:t>
            </a:r>
            <a:endParaRPr b="1" sz="1900"/>
          </a:p>
          <a:p>
            <a:pPr indent="-173037" lvl="0" marL="515937" rtl="0" algn="l">
              <a:lnSpc>
                <a:spcPct val="70000"/>
              </a:lnSpc>
              <a:spcBef>
                <a:spcPts val="600"/>
              </a:spcBef>
              <a:spcAft>
                <a:spcPts val="0"/>
              </a:spcAft>
              <a:buNone/>
            </a:pPr>
            <a:r>
              <a:rPr b="1" lang="en-US" sz="1900"/>
              <a:t>B) Stromal inflammation of the choroid</a:t>
            </a:r>
            <a:endParaRPr b="1" sz="1900"/>
          </a:p>
          <a:p>
            <a:pPr indent="-173037" lvl="0" marL="515937" rtl="0" algn="l">
              <a:lnSpc>
                <a:spcPct val="70000"/>
              </a:lnSpc>
              <a:spcBef>
                <a:spcPts val="600"/>
              </a:spcBef>
              <a:spcAft>
                <a:spcPts val="0"/>
              </a:spcAft>
              <a:buNone/>
            </a:pPr>
            <a:r>
              <a:rPr b="1" lang="en-US" sz="1900"/>
              <a:t>1Primary stromal choroiditis: VKH, SO, </a:t>
            </a:r>
            <a:r>
              <a:rPr b="1" lang="en-US" sz="1900"/>
              <a:t>Birdshot</a:t>
            </a:r>
            <a:r>
              <a:rPr b="1" lang="en-US" sz="1900"/>
              <a:t> retinochoroidopathy</a:t>
            </a:r>
            <a:endParaRPr b="1" sz="1900"/>
          </a:p>
          <a:p>
            <a:pPr indent="-173037" lvl="0" marL="515937" rtl="0" algn="l">
              <a:lnSpc>
                <a:spcPct val="70000"/>
              </a:lnSpc>
              <a:spcBef>
                <a:spcPts val="600"/>
              </a:spcBef>
              <a:spcAft>
                <a:spcPts val="0"/>
              </a:spcAft>
              <a:buNone/>
            </a:pPr>
            <a:r>
              <a:rPr b="1" lang="en-US" sz="1900"/>
              <a:t>2 Secondary</a:t>
            </a:r>
            <a:r>
              <a:rPr b="1" lang="en-US" sz="1900"/>
              <a:t> stromal choroiditis:</a:t>
            </a:r>
            <a:endParaRPr b="1" sz="1900"/>
          </a:p>
          <a:p>
            <a:pPr indent="-173037" lvl="0" marL="515937" rtl="0" algn="l">
              <a:lnSpc>
                <a:spcPct val="70000"/>
              </a:lnSpc>
              <a:spcBef>
                <a:spcPts val="600"/>
              </a:spcBef>
              <a:spcAft>
                <a:spcPts val="0"/>
              </a:spcAft>
              <a:buNone/>
            </a:pPr>
            <a:r>
              <a:rPr b="1" lang="en-US" sz="1900"/>
              <a:t>vasculopathies with granuloma: sarcoidosis, TB, syphilis</a:t>
            </a:r>
            <a:endParaRPr b="1" sz="1900"/>
          </a:p>
          <a:p>
            <a:pPr indent="-173037" lvl="0" marL="515937" rtl="0" algn="l">
              <a:lnSpc>
                <a:spcPct val="70000"/>
              </a:lnSpc>
              <a:spcBef>
                <a:spcPts val="600"/>
              </a:spcBef>
              <a:spcAft>
                <a:spcPts val="0"/>
              </a:spcAft>
              <a:buNone/>
            </a:pPr>
            <a:r>
              <a:rPr b="1" lang="en-US" sz="1900"/>
              <a:t>vasculopathies: Behcet's disease and Lupus</a:t>
            </a:r>
            <a:endParaRPr b="1" sz="1900"/>
          </a:p>
          <a:p>
            <a:pPr indent="-173037" lvl="2" marL="515938" rtl="0" algn="l">
              <a:lnSpc>
                <a:spcPct val="70000"/>
              </a:lnSpc>
              <a:spcBef>
                <a:spcPts val="600"/>
              </a:spcBef>
              <a:spcAft>
                <a:spcPts val="0"/>
              </a:spcAft>
              <a:buSzPts val="1900"/>
              <a:buFont typeface="Arial"/>
              <a:buNone/>
            </a:pPr>
            <a:r>
              <a:t/>
            </a:r>
            <a:endParaRPr b="1" sz="1900"/>
          </a:p>
        </p:txBody>
      </p:sp>
      <p:pic>
        <p:nvPicPr>
          <p:cNvPr descr="MEWDS-Classic-fundus" id="492" name="Google Shape;492;p64"/>
          <p:cNvPicPr preferRelativeResize="0"/>
          <p:nvPr/>
        </p:nvPicPr>
        <p:blipFill rotWithShape="1">
          <a:blip r:embed="rId3">
            <a:alphaModFix/>
          </a:blip>
          <a:srcRect b="0" l="0" r="0" t="0"/>
          <a:stretch/>
        </p:blipFill>
        <p:spPr>
          <a:xfrm>
            <a:off x="7143750" y="2133600"/>
            <a:ext cx="2000250" cy="1343025"/>
          </a:xfrm>
          <a:prstGeom prst="rect">
            <a:avLst/>
          </a:prstGeom>
          <a:noFill/>
          <a:ln>
            <a:noFill/>
          </a:ln>
        </p:spPr>
      </p:pic>
      <p:pic>
        <p:nvPicPr>
          <p:cNvPr descr="MFC-fundus" id="493" name="Google Shape;493;p64"/>
          <p:cNvPicPr preferRelativeResize="0"/>
          <p:nvPr/>
        </p:nvPicPr>
        <p:blipFill rotWithShape="1">
          <a:blip r:embed="rId4">
            <a:alphaModFix/>
          </a:blip>
          <a:srcRect b="0" l="0" r="0" t="0"/>
          <a:stretch/>
        </p:blipFill>
        <p:spPr>
          <a:xfrm>
            <a:off x="7134225" y="3644900"/>
            <a:ext cx="1920875" cy="1584325"/>
          </a:xfrm>
          <a:prstGeom prst="rect">
            <a:avLst/>
          </a:prstGeom>
          <a:noFill/>
          <a:ln>
            <a:noFill/>
          </a:ln>
        </p:spPr>
      </p:pic>
      <p:pic>
        <p:nvPicPr>
          <p:cNvPr descr="Serpiginous" id="494" name="Google Shape;494;p64"/>
          <p:cNvPicPr preferRelativeResize="0"/>
          <p:nvPr/>
        </p:nvPicPr>
        <p:blipFill rotWithShape="1">
          <a:blip r:embed="rId5">
            <a:alphaModFix/>
          </a:blip>
          <a:srcRect b="0" l="0" r="0" t="0"/>
          <a:stretch/>
        </p:blipFill>
        <p:spPr>
          <a:xfrm>
            <a:off x="7138988" y="5322888"/>
            <a:ext cx="1981200" cy="1560512"/>
          </a:xfrm>
          <a:prstGeom prst="rect">
            <a:avLst/>
          </a:prstGeom>
          <a:noFill/>
          <a:ln>
            <a:noFill/>
          </a:ln>
        </p:spPr>
      </p:pic>
      <p:pic>
        <p:nvPicPr>
          <p:cNvPr descr="Margot-fundus-1-OG" id="495" name="Google Shape;495;p64"/>
          <p:cNvPicPr preferRelativeResize="0"/>
          <p:nvPr/>
        </p:nvPicPr>
        <p:blipFill rotWithShape="1">
          <a:blip r:embed="rId6">
            <a:alphaModFix/>
          </a:blip>
          <a:srcRect b="0" l="0" r="0" t="0"/>
          <a:stretch/>
        </p:blipFill>
        <p:spPr>
          <a:xfrm>
            <a:off x="7143750" y="476250"/>
            <a:ext cx="1920875" cy="1497013"/>
          </a:xfrm>
          <a:prstGeom prst="rect">
            <a:avLst/>
          </a:prstGeom>
          <a:noFill/>
          <a:ln>
            <a:noFill/>
          </a:ln>
        </p:spPr>
      </p:pic>
      <p:cxnSp>
        <p:nvCxnSpPr>
          <p:cNvPr id="496" name="Google Shape;496;p64"/>
          <p:cNvCxnSpPr/>
          <p:nvPr/>
        </p:nvCxnSpPr>
        <p:spPr>
          <a:xfrm>
            <a:off x="4427538" y="5013325"/>
            <a:ext cx="3168650" cy="792163"/>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497" name="Google Shape;497;p64"/>
          <p:cNvSpPr txBox="1"/>
          <p:nvPr/>
        </p:nvSpPr>
        <p:spPr>
          <a:xfrm>
            <a:off x="7308850" y="620713"/>
            <a:ext cx="1223963" cy="369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АМППЕ</a:t>
            </a:r>
            <a:endParaRPr sz="1800">
              <a:solidFill>
                <a:schemeClr val="dk1"/>
              </a:solidFill>
              <a:latin typeface="Arial"/>
              <a:ea typeface="Arial"/>
              <a:cs typeface="Arial"/>
              <a:sym typeface="Arial"/>
            </a:endParaRPr>
          </a:p>
        </p:txBody>
      </p:sp>
      <p:sp>
        <p:nvSpPr>
          <p:cNvPr id="498" name="Google Shape;498;p64"/>
          <p:cNvSpPr/>
          <p:nvPr/>
        </p:nvSpPr>
        <p:spPr>
          <a:xfrm>
            <a:off x="5364163" y="476250"/>
            <a:ext cx="1587500" cy="1066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499" name="Google Shape;499;p64"/>
          <p:cNvCxnSpPr/>
          <p:nvPr/>
        </p:nvCxnSpPr>
        <p:spPr>
          <a:xfrm>
            <a:off x="6804025" y="692150"/>
            <a:ext cx="576263" cy="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500" name="Google Shape;500;p64"/>
          <p:cNvSpPr/>
          <p:nvPr/>
        </p:nvSpPr>
        <p:spPr>
          <a:xfrm>
            <a:off x="5867400" y="5589588"/>
            <a:ext cx="1263650" cy="6762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cxnSp>
        <p:nvCxnSpPr>
          <p:cNvPr id="501" name="Google Shape;501;p64"/>
          <p:cNvCxnSpPr>
            <a:stCxn id="500" idx="3"/>
          </p:cNvCxnSpPr>
          <p:nvPr/>
        </p:nvCxnSpPr>
        <p:spPr>
          <a:xfrm>
            <a:off x="7131050" y="5927726"/>
            <a:ext cx="320700" cy="222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502" name="Google Shape;502;p64"/>
          <p:cNvSpPr txBox="1"/>
          <p:nvPr/>
        </p:nvSpPr>
        <p:spPr>
          <a:xfrm>
            <a:off x="7667625" y="5373688"/>
            <a:ext cx="649288"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SH</a:t>
            </a:r>
            <a:endParaRPr sz="180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65"/>
          <p:cNvSpPr txBox="1"/>
          <p:nvPr>
            <p:ph type="title"/>
          </p:nvPr>
        </p:nvSpPr>
        <p:spPr>
          <a:xfrm>
            <a:off x="276225" y="228600"/>
            <a:ext cx="3071813" cy="1298575"/>
          </a:xfrm>
          <a:prstGeom prst="rect">
            <a:avLst/>
          </a:prstGeom>
          <a:noFill/>
          <a:ln>
            <a:noFill/>
          </a:ln>
        </p:spPr>
        <p:txBody>
          <a:bodyPr anchorCtr="0" anchor="b" bIns="45700" lIns="91425" spcFirstLastPara="1" rIns="91425" wrap="square" tIns="45700">
            <a:normAutofit fontScale="90000"/>
          </a:bodyPr>
          <a:lstStyle/>
          <a:p>
            <a:pPr indent="0" lvl="0" marL="0" rtl="0" algn="ctr">
              <a:spcBef>
                <a:spcPts val="0"/>
              </a:spcBef>
              <a:spcAft>
                <a:spcPts val="0"/>
              </a:spcAft>
              <a:buNone/>
            </a:pPr>
            <a:r>
              <a:rPr lang="en-US"/>
              <a:t>2. Glaucomocyclitic crises</a:t>
            </a:r>
            <a:endParaRPr/>
          </a:p>
          <a:p>
            <a:pPr indent="0" lvl="0" marL="0" rtl="0" algn="ctr">
              <a:spcBef>
                <a:spcPts val="0"/>
              </a:spcBef>
              <a:spcAft>
                <a:spcPts val="0"/>
              </a:spcAft>
              <a:buNone/>
            </a:pPr>
            <a:r>
              <a:rPr lang="en-US"/>
              <a:t>Sy Posner-Schlossman</a:t>
            </a:r>
            <a:endParaRPr/>
          </a:p>
          <a:p>
            <a:pPr indent="0" lvl="0" marL="0" rtl="0" algn="ctr">
              <a:spcBef>
                <a:spcPts val="0"/>
              </a:spcBef>
              <a:spcAft>
                <a:spcPts val="0"/>
              </a:spcAft>
              <a:buNone/>
            </a:pPr>
            <a:r>
              <a:t/>
            </a:r>
            <a:endParaRPr/>
          </a:p>
        </p:txBody>
      </p:sp>
      <p:pic>
        <p:nvPicPr>
          <p:cNvPr id="508" name="Google Shape;508;p65"/>
          <p:cNvPicPr preferRelativeResize="0"/>
          <p:nvPr>
            <p:ph idx="1" type="body"/>
          </p:nvPr>
        </p:nvPicPr>
        <p:blipFill rotWithShape="1">
          <a:blip r:embed="rId3">
            <a:alphaModFix/>
          </a:blip>
          <a:srcRect b="0" l="16139" r="16139" t="0"/>
          <a:stretch/>
        </p:blipFill>
        <p:spPr>
          <a:xfrm>
            <a:off x="4572000" y="115888"/>
            <a:ext cx="3240088" cy="3400425"/>
          </a:xfrm>
          <a:prstGeom prst="rect">
            <a:avLst/>
          </a:prstGeom>
          <a:noFill/>
          <a:ln>
            <a:noFill/>
          </a:ln>
        </p:spPr>
      </p:pic>
      <p:sp>
        <p:nvSpPr>
          <p:cNvPr id="509" name="Google Shape;509;p65"/>
          <p:cNvSpPr txBox="1"/>
          <p:nvPr>
            <p:ph idx="2" type="body"/>
          </p:nvPr>
        </p:nvSpPr>
        <p:spPr>
          <a:xfrm>
            <a:off x="276225" y="1539875"/>
            <a:ext cx="2835275" cy="4708525"/>
          </a:xfrm>
          <a:prstGeom prst="rect">
            <a:avLst/>
          </a:prstGeom>
          <a:noFill/>
          <a:ln>
            <a:noFill/>
          </a:ln>
        </p:spPr>
        <p:txBody>
          <a:bodyPr anchorCtr="0" anchor="t" bIns="45700" lIns="91425" spcFirstLastPara="1" rIns="91425" wrap="square" tIns="45700">
            <a:normAutofit/>
          </a:bodyPr>
          <a:lstStyle/>
          <a:p>
            <a:pPr indent="0" lvl="0" marL="0" rtl="0" algn="l">
              <a:spcBef>
                <a:spcPts val="600"/>
              </a:spcBef>
              <a:spcAft>
                <a:spcPts val="0"/>
              </a:spcAft>
              <a:buNone/>
            </a:pPr>
            <a:r>
              <a:rPr b="1" lang="en-US"/>
              <a:t>Clinical symptoms:</a:t>
            </a:r>
            <a:endParaRPr b="1"/>
          </a:p>
          <a:p>
            <a:pPr indent="0" lvl="0" marL="0" rtl="0" algn="l">
              <a:spcBef>
                <a:spcPts val="600"/>
              </a:spcBef>
              <a:spcAft>
                <a:spcPts val="0"/>
              </a:spcAft>
              <a:buNone/>
            </a:pPr>
            <a:r>
              <a:rPr b="1" lang="en-US"/>
              <a:t>       vision loss,</a:t>
            </a:r>
            <a:endParaRPr b="1"/>
          </a:p>
          <a:p>
            <a:pPr indent="0" lvl="0" marL="0" rtl="0" algn="l">
              <a:spcBef>
                <a:spcPts val="600"/>
              </a:spcBef>
              <a:spcAft>
                <a:spcPts val="0"/>
              </a:spcAft>
              <a:buNone/>
            </a:pPr>
            <a:r>
              <a:rPr b="1" lang="en-US"/>
              <a:t>       pain,</a:t>
            </a:r>
            <a:endParaRPr b="1"/>
          </a:p>
          <a:p>
            <a:pPr indent="0" lvl="0" marL="0" rtl="0" algn="l">
              <a:spcBef>
                <a:spcPts val="600"/>
              </a:spcBef>
              <a:spcAft>
                <a:spcPts val="0"/>
              </a:spcAft>
              <a:buNone/>
            </a:pPr>
            <a:r>
              <a:rPr b="1" lang="en-US"/>
              <a:t>       white eye!</a:t>
            </a:r>
            <a:endParaRPr b="1"/>
          </a:p>
          <a:p>
            <a:pPr indent="0" lvl="0" marL="0" rtl="0" algn="l">
              <a:spcBef>
                <a:spcPts val="600"/>
              </a:spcBef>
              <a:spcAft>
                <a:spcPts val="0"/>
              </a:spcAft>
              <a:buNone/>
            </a:pPr>
            <a:r>
              <a:rPr b="1" lang="en-US"/>
              <a:t>Clinical signs:</a:t>
            </a:r>
            <a:endParaRPr b="1"/>
          </a:p>
          <a:p>
            <a:pPr indent="0" lvl="0" marL="0" rtl="0" algn="l">
              <a:spcBef>
                <a:spcPts val="600"/>
              </a:spcBef>
              <a:spcAft>
                <a:spcPts val="0"/>
              </a:spcAft>
              <a:buNone/>
            </a:pPr>
            <a:r>
              <a:rPr b="1" lang="en-US"/>
              <a:t>      last several hours to 2 w</a:t>
            </a:r>
            <a:endParaRPr b="1"/>
          </a:p>
          <a:p>
            <a:pPr indent="0" lvl="0" marL="0" rtl="0" algn="l">
              <a:spcBef>
                <a:spcPts val="600"/>
              </a:spcBef>
              <a:spcAft>
                <a:spcPts val="0"/>
              </a:spcAft>
              <a:buNone/>
            </a:pPr>
            <a:r>
              <a:rPr b="1" lang="en-US"/>
              <a:t>      elevated IOP,</a:t>
            </a:r>
            <a:endParaRPr b="1"/>
          </a:p>
          <a:p>
            <a:pPr indent="0" lvl="0" marL="0" rtl="0" algn="l">
              <a:spcBef>
                <a:spcPts val="600"/>
              </a:spcBef>
              <a:spcAft>
                <a:spcPts val="0"/>
              </a:spcAft>
              <a:buNone/>
            </a:pPr>
            <a:r>
              <a:rPr b="1" lang="en-US"/>
              <a:t>       corneal edema, precipitates,</a:t>
            </a:r>
            <a:endParaRPr b="1"/>
          </a:p>
          <a:p>
            <a:pPr indent="0" lvl="0" marL="0" rtl="0" algn="l">
              <a:spcBef>
                <a:spcPts val="600"/>
              </a:spcBef>
              <a:spcAft>
                <a:spcPts val="0"/>
              </a:spcAft>
              <a:buNone/>
            </a:pPr>
            <a:r>
              <a:rPr b="1" lang="en-US"/>
              <a:t>       without exudation in the anterior chamber (no fibrin), Pupils of normal width!</a:t>
            </a:r>
            <a:endParaRPr b="1"/>
          </a:p>
          <a:p>
            <a:pPr indent="0" lvl="0" marL="0" rtl="0" algn="l">
              <a:spcBef>
                <a:spcPts val="600"/>
              </a:spcBef>
              <a:spcAft>
                <a:spcPts val="0"/>
              </a:spcAft>
              <a:buSzPts val="1600"/>
              <a:buNone/>
            </a:pPr>
            <a:r>
              <a:t/>
            </a:r>
            <a:endParaRPr b="1"/>
          </a:p>
          <a:p>
            <a:pPr indent="0" lvl="0" marL="0" rtl="0" algn="l">
              <a:spcBef>
                <a:spcPts val="600"/>
              </a:spcBef>
              <a:spcAft>
                <a:spcPts val="0"/>
              </a:spcAft>
              <a:buSzPts val="1600"/>
              <a:buNone/>
            </a:pPr>
            <a:r>
              <a:t/>
            </a:r>
            <a:endParaRPr/>
          </a:p>
        </p:txBody>
      </p:sp>
      <p:pic>
        <p:nvPicPr>
          <p:cNvPr id="510" name="Google Shape;510;p65"/>
          <p:cNvPicPr preferRelativeResize="0"/>
          <p:nvPr/>
        </p:nvPicPr>
        <p:blipFill rotWithShape="1">
          <a:blip r:embed="rId4">
            <a:alphaModFix/>
          </a:blip>
          <a:srcRect b="0" l="0" r="0" t="0"/>
          <a:stretch/>
        </p:blipFill>
        <p:spPr>
          <a:xfrm>
            <a:off x="4572000" y="4076700"/>
            <a:ext cx="3529013" cy="266223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6"/>
          <p:cNvSpPr txBox="1"/>
          <p:nvPr>
            <p:ph type="title"/>
          </p:nvPr>
        </p:nvSpPr>
        <p:spPr>
          <a:xfrm>
            <a:off x="276225" y="228600"/>
            <a:ext cx="2835275" cy="1298575"/>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latin typeface="Candara"/>
                <a:ea typeface="Candara"/>
                <a:cs typeface="Candara"/>
                <a:sym typeface="Candara"/>
              </a:rPr>
              <a:t>4. </a:t>
            </a:r>
            <a:r>
              <a:rPr lang="en-US"/>
              <a:t>Uveitis</a:t>
            </a:r>
            <a:r>
              <a:rPr lang="en-US">
                <a:latin typeface="Candara"/>
                <a:ea typeface="Candara"/>
                <a:cs typeface="Candara"/>
                <a:sym typeface="Candara"/>
              </a:rPr>
              <a:t>  Masquerade </a:t>
            </a:r>
            <a:r>
              <a:rPr lang="en-US"/>
              <a:t>syndrome</a:t>
            </a:r>
            <a:r>
              <a:rPr lang="en-US">
                <a:latin typeface="Candara"/>
                <a:ea typeface="Candara"/>
                <a:cs typeface="Candara"/>
                <a:sym typeface="Candara"/>
              </a:rPr>
              <a:t> (UMS)</a:t>
            </a:r>
            <a:endParaRPr>
              <a:latin typeface="Candara"/>
              <a:ea typeface="Candara"/>
              <a:cs typeface="Candara"/>
              <a:sym typeface="Candara"/>
            </a:endParaRPr>
          </a:p>
        </p:txBody>
      </p:sp>
      <p:sp>
        <p:nvSpPr>
          <p:cNvPr id="516" name="Google Shape;516;p66"/>
          <p:cNvSpPr txBox="1"/>
          <p:nvPr>
            <p:ph idx="1" type="body"/>
          </p:nvPr>
        </p:nvSpPr>
        <p:spPr>
          <a:xfrm>
            <a:off x="3776663" y="188913"/>
            <a:ext cx="5062537" cy="6553200"/>
          </a:xfrm>
          <a:prstGeom prst="rect">
            <a:avLst/>
          </a:prstGeom>
          <a:noFill/>
          <a:ln>
            <a:noFill/>
          </a:ln>
        </p:spPr>
        <p:txBody>
          <a:bodyPr anchorCtr="0" anchor="t" bIns="45700" lIns="91425" spcFirstLastPara="1" rIns="91425" wrap="square" tIns="45700">
            <a:normAutofit fontScale="47500" lnSpcReduction="20000"/>
          </a:bodyPr>
          <a:lstStyle/>
          <a:p>
            <a:pPr indent="-113029" lvl="1" marL="344487" rtl="0" algn="l">
              <a:spcBef>
                <a:spcPts val="600"/>
              </a:spcBef>
              <a:spcAft>
                <a:spcPts val="0"/>
              </a:spcAft>
              <a:buSzPct val="69230"/>
              <a:buChar char="•"/>
            </a:pPr>
            <a:r>
              <a:rPr b="1" lang="en-US" sz="2600">
                <a:solidFill>
                  <a:schemeClr val="dk1"/>
                </a:solidFill>
              </a:rPr>
              <a:t>Uveitis masked syndromes (UMS) is a group of non-infectious eye diseases of benign or malignant origin in which an uveitic reaction occurs.</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1.a) The neoplastic process causes cellular infiltration of the eye and mimics inflammation - the so-called immune-mediated uveitis.</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The World Health Organization (WHO) / Revised European-American Classification of Lymphatic Neoplasms (REALNO) identifies the following types of lymphoma:</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Neoplasms of B-cells, T-cells and</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Natural killer (NK) cell neoplasms i</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Hodgkin's disease.</a:t>
            </a:r>
            <a:endParaRPr b="1" sz="2600">
              <a:solidFill>
                <a:schemeClr val="dk1"/>
              </a:solidFill>
            </a:endParaRPr>
          </a:p>
          <a:p>
            <a:pPr indent="-113029" lvl="1" marL="344487" rtl="0" algn="l">
              <a:spcBef>
                <a:spcPts val="600"/>
              </a:spcBef>
              <a:spcAft>
                <a:spcPts val="0"/>
              </a:spcAft>
              <a:buSzPct val="69230"/>
              <a:buChar char="•"/>
            </a:pPr>
            <a:r>
              <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Intraocular lymphomas can be further classified as:</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And primary B-cell lymphomas of the retina and central nervous system (CNS) or extranodal lymphomas of the uvea,</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II secondary lymphomas of B cells representing the uveal manifestation of systemic lymphoma.</a:t>
            </a:r>
            <a:endParaRPr b="1" sz="2600">
              <a:solidFill>
                <a:schemeClr val="dk1"/>
              </a:solidFill>
            </a:endParaRPr>
          </a:p>
          <a:p>
            <a:pPr indent="-113029" lvl="1" marL="344487" rtl="0" algn="l">
              <a:spcBef>
                <a:spcPts val="600"/>
              </a:spcBef>
              <a:spcAft>
                <a:spcPts val="0"/>
              </a:spcAft>
              <a:buSzPct val="69230"/>
              <a:buChar char="•"/>
            </a:pPr>
            <a:r>
              <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The most common lymphoma of the eye is B-cell lymphoma. Primary intraocular lymphoma (PIOL) is a subtype of primary central nervous system lymphoma (PCNSL) and non-Hodgkin lymphoma (NHL). PCNSL is most commonly a B-cell tumor, although T-cell PCNSL has been described.</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  NHL is a B-cell disease, PCNSL is most commonly a subtype of diffuse large B-cell lymphoma (DLBCL).</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There are three main subtypes of DLBCL:</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active B cell DLBCL (ABC DLBCL),</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germinal center B-cell (GCB DLBCL),</a:t>
            </a:r>
            <a:endParaRPr b="1" sz="2600">
              <a:solidFill>
                <a:schemeClr val="dk1"/>
              </a:solidFill>
            </a:endParaRPr>
          </a:p>
          <a:p>
            <a:pPr indent="-113029" lvl="1" marL="344487" rtl="0" algn="l">
              <a:spcBef>
                <a:spcPts val="600"/>
              </a:spcBef>
              <a:spcAft>
                <a:spcPts val="0"/>
              </a:spcAft>
              <a:buSzPct val="69230"/>
              <a:buChar char="•"/>
            </a:pPr>
            <a:r>
              <a:rPr b="1" lang="en-US" sz="2600">
                <a:solidFill>
                  <a:schemeClr val="dk1"/>
                </a:solidFill>
              </a:rPr>
              <a:t>primary mediastinal (thymic) B lymphocyte DLBCL (PMB DLBCL) also known as type III based on the gene profile.</a:t>
            </a:r>
            <a:endParaRPr b="1" sz="2600">
              <a:solidFill>
                <a:schemeClr val="dk1"/>
              </a:solidFill>
            </a:endParaRPr>
          </a:p>
          <a:p>
            <a:pPr indent="0" lvl="0" marL="344487" rtl="0" algn="l">
              <a:spcBef>
                <a:spcPts val="600"/>
              </a:spcBef>
              <a:spcAft>
                <a:spcPts val="0"/>
              </a:spcAft>
              <a:buNone/>
            </a:pPr>
            <a:r>
              <a:t/>
            </a:r>
            <a:endParaRPr b="1" sz="2600">
              <a:solidFill>
                <a:schemeClr val="dk1"/>
              </a:solidFill>
            </a:endParaRPr>
          </a:p>
          <a:p>
            <a:pPr indent="-92075" lvl="0" marL="171450" rtl="0" algn="l">
              <a:spcBef>
                <a:spcPts val="600"/>
              </a:spcBef>
              <a:spcAft>
                <a:spcPts val="0"/>
              </a:spcAft>
              <a:buSzPct val="100000"/>
              <a:buNone/>
            </a:pPr>
            <a:r>
              <a:t/>
            </a:r>
            <a:endParaRPr/>
          </a:p>
        </p:txBody>
      </p:sp>
      <p:sp>
        <p:nvSpPr>
          <p:cNvPr id="517" name="Google Shape;517;p66"/>
          <p:cNvSpPr txBox="1"/>
          <p:nvPr>
            <p:ph idx="2" type="body"/>
          </p:nvPr>
        </p:nvSpPr>
        <p:spPr>
          <a:xfrm>
            <a:off x="276225" y="1539875"/>
            <a:ext cx="3071813" cy="4708525"/>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spcBef>
                <a:spcPts val="600"/>
              </a:spcBef>
              <a:spcAft>
                <a:spcPts val="0"/>
              </a:spcAft>
              <a:buNone/>
            </a:pPr>
            <a:r>
              <a:rPr b="1" lang="en-US"/>
              <a:t>1. Tumors:</a:t>
            </a:r>
            <a:endParaRPr b="1"/>
          </a:p>
          <a:p>
            <a:pPr indent="0" lvl="0" marL="0" rtl="0" algn="l">
              <a:spcBef>
                <a:spcPts val="600"/>
              </a:spcBef>
              <a:spcAft>
                <a:spcPts val="0"/>
              </a:spcAft>
              <a:buNone/>
            </a:pPr>
            <a:r>
              <a:rPr b="1" lang="en-US"/>
              <a:t>      a) Hematological malignancy</a:t>
            </a:r>
            <a:endParaRPr b="1"/>
          </a:p>
          <a:p>
            <a:pPr indent="0" lvl="0" marL="0" rtl="0" algn="l">
              <a:spcBef>
                <a:spcPts val="600"/>
              </a:spcBef>
              <a:spcAft>
                <a:spcPts val="0"/>
              </a:spcAft>
              <a:buNone/>
            </a:pPr>
            <a:r>
              <a:rPr b="1" lang="en-US"/>
              <a:t>      b) Retinoblastoma</a:t>
            </a:r>
            <a:endParaRPr b="1"/>
          </a:p>
          <a:p>
            <a:pPr indent="0" lvl="0" marL="0" rtl="0" algn="l">
              <a:spcBef>
                <a:spcPts val="600"/>
              </a:spcBef>
              <a:spcAft>
                <a:spcPts val="0"/>
              </a:spcAft>
              <a:buNone/>
            </a:pPr>
            <a:r>
              <a:rPr b="1" lang="en-US"/>
              <a:t>2. Degenerations:</a:t>
            </a:r>
            <a:endParaRPr b="1"/>
          </a:p>
          <a:p>
            <a:pPr indent="0" lvl="0" marL="0" rtl="0" algn="l">
              <a:spcBef>
                <a:spcPts val="600"/>
              </a:spcBef>
              <a:spcAft>
                <a:spcPts val="0"/>
              </a:spcAft>
              <a:buNone/>
            </a:pPr>
            <a:r>
              <a:rPr b="1" lang="en-US"/>
              <a:t>      Retinal ablation</a:t>
            </a:r>
            <a:endParaRPr b="1"/>
          </a:p>
          <a:p>
            <a:pPr indent="0" lvl="0" marL="0" rtl="0" algn="l">
              <a:spcBef>
                <a:spcPts val="600"/>
              </a:spcBef>
              <a:spcAft>
                <a:spcPts val="0"/>
              </a:spcAft>
              <a:buNone/>
            </a:pPr>
            <a:r>
              <a:rPr b="1" lang="en-US"/>
              <a:t>      M. Coats</a:t>
            </a:r>
            <a:endParaRPr b="1"/>
          </a:p>
          <a:p>
            <a:pPr indent="0" lvl="0" marL="0" rtl="0" algn="l">
              <a:spcBef>
                <a:spcPts val="600"/>
              </a:spcBef>
              <a:spcAft>
                <a:spcPts val="0"/>
              </a:spcAft>
              <a:buNone/>
            </a:pPr>
            <a:r>
              <a:rPr b="1" lang="en-US"/>
              <a:t>      </a:t>
            </a:r>
            <a:r>
              <a:rPr b="1" lang="en-US"/>
              <a:t>Retinitis</a:t>
            </a:r>
            <a:r>
              <a:rPr b="1" lang="en-US"/>
              <a:t> pigmentosa</a:t>
            </a:r>
            <a:endParaRPr b="1"/>
          </a:p>
          <a:p>
            <a:pPr indent="0" lvl="0" marL="0" rtl="0" algn="l">
              <a:spcBef>
                <a:spcPts val="600"/>
              </a:spcBef>
              <a:spcAft>
                <a:spcPts val="0"/>
              </a:spcAft>
              <a:buNone/>
            </a:pPr>
            <a:r>
              <a:rPr b="1" lang="en-US"/>
              <a:t>3. Intraocular trauma.</a:t>
            </a:r>
            <a:endParaRPr b="1"/>
          </a:p>
          <a:p>
            <a:pPr indent="0" lvl="0" marL="0" rtl="0" algn="l">
              <a:spcBef>
                <a:spcPts val="600"/>
              </a:spcBef>
              <a:spcAft>
                <a:spcPts val="0"/>
              </a:spcAft>
              <a:buNone/>
            </a:pPr>
            <a:r>
              <a:rPr b="1" lang="en-US"/>
              <a:t>Diagnosis:</a:t>
            </a:r>
            <a:endParaRPr b="1"/>
          </a:p>
          <a:p>
            <a:pPr indent="0" lvl="0" marL="0" rtl="0" algn="l">
              <a:spcBef>
                <a:spcPts val="600"/>
              </a:spcBef>
              <a:spcAft>
                <a:spcPts val="0"/>
              </a:spcAft>
              <a:buNone/>
            </a:pPr>
            <a:r>
              <a:rPr b="1" lang="en-US"/>
              <a:t>      Clinical examination in addition</a:t>
            </a:r>
            <a:endParaRPr b="1"/>
          </a:p>
          <a:p>
            <a:pPr indent="0" lvl="0" marL="0" rtl="0" algn="l">
              <a:spcBef>
                <a:spcPts val="600"/>
              </a:spcBef>
              <a:spcAft>
                <a:spcPts val="0"/>
              </a:spcAft>
              <a:buNone/>
            </a:pPr>
            <a:r>
              <a:rPr b="1" lang="en-US"/>
              <a:t>      Ultrasound examination</a:t>
            </a:r>
            <a:endParaRPr b="1"/>
          </a:p>
          <a:p>
            <a:pPr indent="0" lvl="0" marL="0" rtl="0" algn="l">
              <a:spcBef>
                <a:spcPts val="600"/>
              </a:spcBef>
              <a:spcAft>
                <a:spcPts val="0"/>
              </a:spcAft>
              <a:buNone/>
            </a:pPr>
            <a:r>
              <a:rPr b="1" lang="en-US"/>
              <a:t>      Fluorescein angiography</a:t>
            </a:r>
            <a:endParaRPr b="1"/>
          </a:p>
          <a:p>
            <a:pPr indent="0" lvl="0" marL="0" rtl="0" algn="l">
              <a:spcBef>
                <a:spcPts val="600"/>
              </a:spcBef>
              <a:spcAft>
                <a:spcPts val="0"/>
              </a:spcAft>
              <a:buNone/>
            </a:pPr>
            <a:r>
              <a:rPr b="1" lang="en-US"/>
              <a:t>      Computed tomography</a:t>
            </a:r>
            <a:endParaRPr b="1"/>
          </a:p>
          <a:p>
            <a:pPr indent="0" lvl="0" marL="0" rtl="0" algn="l">
              <a:spcBef>
                <a:spcPts val="600"/>
              </a:spcBef>
              <a:spcAft>
                <a:spcPts val="0"/>
              </a:spcAft>
              <a:buNone/>
            </a:pPr>
            <a:r>
              <a:rPr b="1" lang="en-US"/>
              <a:t>      Magnetic resonance</a:t>
            </a:r>
            <a:endParaRPr b="1"/>
          </a:p>
          <a:p>
            <a:pPr indent="0" lvl="0" marL="0" rtl="0" algn="l">
              <a:spcBef>
                <a:spcPts val="600"/>
              </a:spcBef>
              <a:spcAft>
                <a:spcPts val="0"/>
              </a:spcAft>
              <a:buNone/>
            </a:pPr>
            <a:r>
              <a:rPr b="1" lang="en-US"/>
              <a:t>The diagnosis of lymphoma was made on the basis of a biopsy of the pathohistological sample</a:t>
            </a:r>
            <a:endParaRPr b="1"/>
          </a:p>
          <a:p>
            <a:pPr indent="0" lvl="0" marL="0" rtl="0" algn="l">
              <a:spcBef>
                <a:spcPts val="600"/>
              </a:spcBef>
              <a:spcAft>
                <a:spcPts val="0"/>
              </a:spcAft>
              <a:buSzPct val="100000"/>
              <a:buNone/>
            </a:pPr>
            <a:r>
              <a:t/>
            </a:r>
            <a:endParaRPr b="1"/>
          </a:p>
        </p:txBody>
      </p:sp>
      <p:sp>
        <p:nvSpPr>
          <p:cNvPr id="518" name="Google Shape;518;p66"/>
          <p:cNvSpPr/>
          <p:nvPr/>
        </p:nvSpPr>
        <p:spPr>
          <a:xfrm flipH="1">
            <a:off x="3059113" y="260350"/>
            <a:ext cx="736600" cy="150971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9" name="Google Shape;519;p66"/>
          <p:cNvSpPr/>
          <p:nvPr/>
        </p:nvSpPr>
        <p:spPr>
          <a:xfrm>
            <a:off x="2195513" y="1989138"/>
            <a:ext cx="1590675" cy="116522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SNAP-122540-0002" id="520" name="Google Shape;520;p66"/>
          <p:cNvPicPr preferRelativeResize="0"/>
          <p:nvPr/>
        </p:nvPicPr>
        <p:blipFill rotWithShape="1">
          <a:blip r:embed="rId3">
            <a:alphaModFix/>
          </a:blip>
          <a:srcRect b="0" l="0" r="21438" t="0"/>
          <a:stretch/>
        </p:blipFill>
        <p:spPr>
          <a:xfrm>
            <a:off x="2484438" y="4652963"/>
            <a:ext cx="1300162" cy="973137"/>
          </a:xfrm>
          <a:prstGeom prst="rect">
            <a:avLst/>
          </a:prstGeom>
          <a:noFill/>
          <a:ln>
            <a:noFill/>
          </a:ln>
        </p:spPr>
      </p:pic>
      <p:pic>
        <p:nvPicPr>
          <p:cNvPr id="521" name="Google Shape;521;p66"/>
          <p:cNvPicPr preferRelativeResize="0"/>
          <p:nvPr/>
        </p:nvPicPr>
        <p:blipFill rotWithShape="1">
          <a:blip r:embed="rId4">
            <a:alphaModFix/>
          </a:blip>
          <a:srcRect b="0" l="4060" r="0" t="0"/>
          <a:stretch/>
        </p:blipFill>
        <p:spPr>
          <a:xfrm>
            <a:off x="2802996" y="2662944"/>
            <a:ext cx="1590675" cy="1165225"/>
          </a:xfrm>
          <a:prstGeom prst="rect">
            <a:avLst/>
          </a:prstGeom>
          <a:noFill/>
          <a:ln>
            <a:noFill/>
          </a:ln>
        </p:spPr>
      </p:pic>
      <p:pic>
        <p:nvPicPr>
          <p:cNvPr id="522" name="Google Shape;522;p66"/>
          <p:cNvPicPr preferRelativeResize="0"/>
          <p:nvPr/>
        </p:nvPicPr>
        <p:blipFill rotWithShape="1">
          <a:blip r:embed="rId5">
            <a:alphaModFix/>
          </a:blip>
          <a:srcRect b="0" l="0" r="0" t="0"/>
          <a:stretch/>
        </p:blipFill>
        <p:spPr>
          <a:xfrm flipH="1">
            <a:off x="2877256" y="91811"/>
            <a:ext cx="736600" cy="1509713"/>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67"/>
          <p:cNvSpPr txBox="1"/>
          <p:nvPr>
            <p:ph type="title"/>
          </p:nvPr>
        </p:nvSpPr>
        <p:spPr>
          <a:xfrm>
            <a:off x="276225" y="228600"/>
            <a:ext cx="2835275" cy="1298575"/>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MFC - multifocal choroiditis</a:t>
            </a:r>
            <a:endParaRPr>
              <a:latin typeface="Candara"/>
              <a:ea typeface="Candara"/>
              <a:cs typeface="Candara"/>
              <a:sym typeface="Candara"/>
            </a:endParaRPr>
          </a:p>
        </p:txBody>
      </p:sp>
      <p:sp>
        <p:nvSpPr>
          <p:cNvPr id="528" name="Google Shape;528;p67"/>
          <p:cNvSpPr txBox="1"/>
          <p:nvPr>
            <p:ph idx="1" type="body"/>
          </p:nvPr>
        </p:nvSpPr>
        <p:spPr>
          <a:xfrm>
            <a:off x="3776663" y="533400"/>
            <a:ext cx="5062537" cy="5702300"/>
          </a:xfrm>
          <a:prstGeom prst="rect">
            <a:avLst/>
          </a:prstGeom>
          <a:noFill/>
          <a:ln>
            <a:noFill/>
          </a:ln>
        </p:spPr>
        <p:txBody>
          <a:bodyPr anchorCtr="0" anchor="t" bIns="45700" lIns="91425" spcFirstLastPara="1" rIns="91425" wrap="square" tIns="45700">
            <a:normAutofit/>
          </a:bodyPr>
          <a:lstStyle/>
          <a:p>
            <a:pPr indent="-44450" lvl="0" marL="171450" rtl="0" algn="l">
              <a:spcBef>
                <a:spcPts val="0"/>
              </a:spcBef>
              <a:spcAft>
                <a:spcPts val="0"/>
              </a:spcAft>
              <a:buSzPts val="2000"/>
              <a:buNone/>
            </a:pPr>
            <a:r>
              <a:t/>
            </a:r>
            <a:endParaRPr>
              <a:solidFill>
                <a:srgbClr val="606060"/>
              </a:solidFill>
              <a:latin typeface="Arial"/>
              <a:ea typeface="Arial"/>
              <a:cs typeface="Arial"/>
              <a:sym typeface="Arial"/>
            </a:endParaRPr>
          </a:p>
          <a:p>
            <a:pPr indent="-44450" lvl="0" marL="171450" rtl="0" algn="l">
              <a:spcBef>
                <a:spcPts val="600"/>
              </a:spcBef>
              <a:spcAft>
                <a:spcPts val="0"/>
              </a:spcAft>
              <a:buSzPts val="2000"/>
              <a:buNone/>
            </a:pPr>
            <a:r>
              <a:t/>
            </a:r>
            <a:endParaRPr/>
          </a:p>
        </p:txBody>
      </p:sp>
      <p:sp>
        <p:nvSpPr>
          <p:cNvPr id="529" name="Google Shape;529;p67"/>
          <p:cNvSpPr txBox="1"/>
          <p:nvPr>
            <p:ph idx="2" type="body"/>
          </p:nvPr>
        </p:nvSpPr>
        <p:spPr>
          <a:xfrm>
            <a:off x="276225" y="1539875"/>
            <a:ext cx="2835275" cy="4708525"/>
          </a:xfrm>
          <a:prstGeom prst="rect">
            <a:avLst/>
          </a:prstGeom>
          <a:noFill/>
          <a:ln>
            <a:noFill/>
          </a:ln>
        </p:spPr>
        <p:txBody>
          <a:bodyPr anchorCtr="0" anchor="t" bIns="45700" lIns="91425" spcFirstLastPara="1" rIns="91425" wrap="square" tIns="45700">
            <a:normAutofit/>
          </a:bodyPr>
          <a:lstStyle/>
          <a:p>
            <a:pPr indent="0" lvl="0" marL="0" rtl="0" algn="l">
              <a:spcBef>
                <a:spcPts val="600"/>
              </a:spcBef>
              <a:spcAft>
                <a:spcPts val="0"/>
              </a:spcAft>
              <a:buNone/>
            </a:pPr>
            <a:r>
              <a:rPr lang="en-US"/>
              <a:t>1. Punctate internal choroiditis (PIC)</a:t>
            </a:r>
            <a:endParaRPr/>
          </a:p>
          <a:p>
            <a:pPr indent="0" lvl="0" marL="0" rtl="0" algn="l">
              <a:spcBef>
                <a:spcPts val="600"/>
              </a:spcBef>
              <a:spcAft>
                <a:spcPts val="0"/>
              </a:spcAft>
              <a:buNone/>
            </a:pPr>
            <a:r>
              <a:rPr lang="en-US"/>
              <a:t>2. Diffuse subretinal fibrosis</a:t>
            </a:r>
            <a:endParaRPr/>
          </a:p>
          <a:p>
            <a:pPr indent="0" lvl="0" marL="0" rtl="0" algn="l">
              <a:spcBef>
                <a:spcPts val="600"/>
              </a:spcBef>
              <a:spcAft>
                <a:spcPts val="0"/>
              </a:spcAft>
              <a:buNone/>
            </a:pPr>
            <a:r>
              <a:rPr lang="en-US"/>
              <a:t>  3. Probable ocular histoplasmosis syndrome (POHS)</a:t>
            </a:r>
            <a:endParaRPr/>
          </a:p>
          <a:p>
            <a:pPr indent="0" lvl="0" marL="0" rtl="0" algn="l">
              <a:spcBef>
                <a:spcPts val="600"/>
              </a:spcBef>
              <a:spcAft>
                <a:spcPts val="0"/>
              </a:spcAft>
              <a:buSzPts val="1600"/>
              <a:buNone/>
            </a:pPr>
            <a:r>
              <a:t/>
            </a:r>
            <a:endParaRPr/>
          </a:p>
        </p:txBody>
      </p:sp>
      <p:sp>
        <p:nvSpPr>
          <p:cNvPr id="530" name="Google Shape;530;p67"/>
          <p:cNvSpPr/>
          <p:nvPr/>
        </p:nvSpPr>
        <p:spPr>
          <a:xfrm>
            <a:off x="5003800" y="260350"/>
            <a:ext cx="3810000" cy="5753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31" name="Google Shape;531;p67"/>
          <p:cNvPicPr preferRelativeResize="0"/>
          <p:nvPr/>
        </p:nvPicPr>
        <p:blipFill rotWithShape="1">
          <a:blip r:embed="rId3">
            <a:alphaModFix/>
          </a:blip>
          <a:srcRect b="0" l="0" r="0" t="0"/>
          <a:stretch/>
        </p:blipFill>
        <p:spPr>
          <a:xfrm>
            <a:off x="4572000" y="412750"/>
            <a:ext cx="3810000" cy="57531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68"/>
          <p:cNvSpPr txBox="1"/>
          <p:nvPr>
            <p:ph type="title"/>
          </p:nvPr>
        </p:nvSpPr>
        <p:spPr>
          <a:xfrm>
            <a:off x="276225" y="422275"/>
            <a:ext cx="8591400" cy="1066800"/>
          </a:xfrm>
          <a:prstGeom prst="rect">
            <a:avLst/>
          </a:prstGeom>
          <a:noFill/>
          <a:ln>
            <a:noFill/>
          </a:ln>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a:t>Endophthalmitis is a purulent inflammation of the uveoretina with involvement of the vitreous body</a:t>
            </a:r>
            <a:endParaRPr/>
          </a:p>
        </p:txBody>
      </p:sp>
      <p:sp>
        <p:nvSpPr>
          <p:cNvPr id="537" name="Google Shape;537;p68"/>
          <p:cNvSpPr txBox="1"/>
          <p:nvPr>
            <p:ph idx="1" type="body"/>
          </p:nvPr>
        </p:nvSpPr>
        <p:spPr>
          <a:xfrm>
            <a:off x="274625" y="1489075"/>
            <a:ext cx="8594700" cy="4937100"/>
          </a:xfrm>
          <a:prstGeom prst="rect">
            <a:avLst/>
          </a:prstGeom>
          <a:noFill/>
          <a:ln>
            <a:noFill/>
          </a:ln>
        </p:spPr>
        <p:txBody>
          <a:bodyPr anchorCtr="0" anchor="t" bIns="45700" lIns="91425" spcFirstLastPara="1" rIns="91425" wrap="square" tIns="45700">
            <a:normAutofit fontScale="70000" lnSpcReduction="20000"/>
          </a:bodyPr>
          <a:lstStyle/>
          <a:p>
            <a:pPr indent="-181610" lvl="0" marL="171450" rtl="0" algn="l">
              <a:spcBef>
                <a:spcPts val="0"/>
              </a:spcBef>
              <a:spcAft>
                <a:spcPts val="0"/>
              </a:spcAft>
              <a:buSzPct val="100000"/>
              <a:buChar char="•"/>
            </a:pPr>
            <a:r>
              <a:rPr lang="en-US" sz="2800"/>
              <a:t>A. Endogenous - metastatic</a:t>
            </a:r>
            <a:endParaRPr sz="2800"/>
          </a:p>
          <a:p>
            <a:pPr indent="-181610" lvl="0" marL="171450" rtl="0" algn="l">
              <a:spcBef>
                <a:spcPts val="0"/>
              </a:spcBef>
              <a:spcAft>
                <a:spcPts val="0"/>
              </a:spcAft>
              <a:buSzPct val="100000"/>
              <a:buChar char="•"/>
            </a:pPr>
            <a:r>
              <a:rPr lang="en-US" sz="2800"/>
              <a:t>B. Exogenous – 1. post-traumatic (Bacillus species)</a:t>
            </a:r>
            <a:endParaRPr sz="2800"/>
          </a:p>
          <a:p>
            <a:pPr indent="-181610" lvl="0" marL="171450" rtl="0" algn="l">
              <a:spcBef>
                <a:spcPts val="0"/>
              </a:spcBef>
              <a:spcAft>
                <a:spcPts val="0"/>
              </a:spcAft>
              <a:buSzPct val="100000"/>
              <a:buChar char="•"/>
            </a:pPr>
            <a:r>
              <a:rPr lang="en-US" sz="2800"/>
              <a:t>2. postoperative:</a:t>
            </a:r>
            <a:endParaRPr sz="2800"/>
          </a:p>
          <a:p>
            <a:pPr indent="-181610" lvl="0" marL="171450" rtl="0" algn="l">
              <a:spcBef>
                <a:spcPts val="0"/>
              </a:spcBef>
              <a:spcAft>
                <a:spcPts val="0"/>
              </a:spcAft>
              <a:buSzPct val="100000"/>
              <a:buChar char="•"/>
            </a:pPr>
            <a:r>
              <a:rPr lang="en-US" sz="2800"/>
              <a:t>Early - acute (causing agent: Staphylococcus epidermidis, Staphylococcus aureus, Pseudomonas aeruginosa, Proteus vulgaris, Candida albicans):</a:t>
            </a:r>
            <a:endParaRPr sz="2800"/>
          </a:p>
          <a:p>
            <a:pPr indent="-181610" lvl="0" marL="171450" rtl="0" algn="l">
              <a:spcBef>
                <a:spcPts val="0"/>
              </a:spcBef>
              <a:spcAft>
                <a:spcPts val="0"/>
              </a:spcAft>
              <a:buSzPct val="100000"/>
              <a:buChar char="•"/>
            </a:pPr>
            <a:r>
              <a:rPr lang="en-US" sz="2800"/>
              <a:t>    Signs: 1. pain in the eye, 2. loss of vision,</a:t>
            </a:r>
            <a:endParaRPr sz="2800"/>
          </a:p>
          <a:p>
            <a:pPr indent="-181610" lvl="0" marL="171450" rtl="0" algn="l">
              <a:spcBef>
                <a:spcPts val="0"/>
              </a:spcBef>
              <a:spcAft>
                <a:spcPts val="0"/>
              </a:spcAft>
              <a:buSzPct val="100000"/>
              <a:buChar char="•"/>
            </a:pPr>
            <a:r>
              <a:rPr lang="en-US" sz="2800"/>
              <a:t>3. eyelid edema 4. hemosis of the testicle, 5. purulent secretion,</a:t>
            </a:r>
            <a:endParaRPr sz="2800"/>
          </a:p>
          <a:p>
            <a:pPr indent="-181610" lvl="0" marL="171450" rtl="0" algn="l">
              <a:spcBef>
                <a:spcPts val="0"/>
              </a:spcBef>
              <a:spcAft>
                <a:spcPts val="0"/>
              </a:spcAft>
              <a:buSzPct val="100000"/>
              <a:buChar char="•"/>
            </a:pPr>
            <a:r>
              <a:rPr lang="en-US" sz="2800"/>
              <a:t>6. infiltrates on the cornea 8. hypopion</a:t>
            </a:r>
            <a:endParaRPr sz="2800"/>
          </a:p>
          <a:p>
            <a:pPr indent="-181610" lvl="0" marL="171450" rtl="0" algn="l">
              <a:spcBef>
                <a:spcPts val="0"/>
              </a:spcBef>
              <a:spcAft>
                <a:spcPts val="0"/>
              </a:spcAft>
              <a:buSzPct val="100000"/>
              <a:buChar char="•"/>
            </a:pPr>
            <a:r>
              <a:rPr lang="en-US" sz="2800"/>
              <a:t>7. absence of red reflex</a:t>
            </a:r>
            <a:endParaRPr sz="2800"/>
          </a:p>
          <a:p>
            <a:pPr indent="-181610" lvl="0" marL="171450" rtl="0" algn="l">
              <a:spcBef>
                <a:spcPts val="0"/>
              </a:spcBef>
              <a:spcAft>
                <a:spcPts val="0"/>
              </a:spcAft>
              <a:buSzPct val="100000"/>
              <a:buChar char="•"/>
            </a:pPr>
            <a:r>
              <a:rPr lang="en-US" sz="2800"/>
              <a:t>Late - chronic: 4 weeks - 9 months to several years after surgery. The pathogen is trapped in the lens capsule:</a:t>
            </a:r>
            <a:endParaRPr sz="2800"/>
          </a:p>
          <a:p>
            <a:pPr indent="-181610" lvl="0" marL="171450" rtl="0" algn="l">
              <a:spcBef>
                <a:spcPts val="0"/>
              </a:spcBef>
              <a:spcAft>
                <a:spcPts val="0"/>
              </a:spcAft>
              <a:buSzPct val="100000"/>
              <a:buChar char="•"/>
            </a:pPr>
            <a:r>
              <a:rPr lang="en-US" sz="2800"/>
              <a:t>Staphylococcus epidermidis, Actinomyces israeli, Corynebacterium acnes</a:t>
            </a:r>
            <a:endParaRPr sz="2800"/>
          </a:p>
          <a:p>
            <a:pPr indent="-181610" lvl="0" marL="171450" rtl="0" algn="l">
              <a:spcBef>
                <a:spcPts val="0"/>
              </a:spcBef>
              <a:spcAft>
                <a:spcPts val="0"/>
              </a:spcAft>
              <a:buSzPct val="100000"/>
              <a:buChar char="•"/>
            </a:pPr>
            <a:r>
              <a:rPr lang="en-US" sz="2800"/>
              <a:t>Prevention:</a:t>
            </a:r>
            <a:endParaRPr sz="2800"/>
          </a:p>
          <a:p>
            <a:pPr indent="-181610" lvl="0" marL="171450" rtl="0" algn="l">
              <a:spcBef>
                <a:spcPts val="0"/>
              </a:spcBef>
              <a:spcAft>
                <a:spcPts val="0"/>
              </a:spcAft>
              <a:buSzPct val="100000"/>
              <a:buChar char="•"/>
            </a:pPr>
            <a:r>
              <a:rPr lang="en-US" sz="2800"/>
              <a:t>PREOPERATIVE, antibiotic drops</a:t>
            </a:r>
            <a:endParaRPr sz="2800"/>
          </a:p>
          <a:p>
            <a:pPr indent="-181610" lvl="0" marL="171450" rtl="0" algn="l">
              <a:spcBef>
                <a:spcPts val="0"/>
              </a:spcBef>
              <a:spcAft>
                <a:spcPts val="0"/>
              </a:spcAft>
              <a:buSzPct val="100000"/>
              <a:buChar char="•"/>
            </a:pPr>
            <a:r>
              <a:rPr lang="en-US" sz="2800"/>
              <a:t>DURING OPERATION 5% povidone iodine, intrathecal cefuroxime</a:t>
            </a:r>
            <a:endParaRPr sz="2800"/>
          </a:p>
          <a:p>
            <a:pPr indent="-181610" lvl="0" marL="171450" rtl="0" algn="l">
              <a:spcBef>
                <a:spcPts val="0"/>
              </a:spcBef>
              <a:spcAft>
                <a:spcPts val="0"/>
              </a:spcAft>
              <a:buSzPct val="100000"/>
              <a:buChar char="•"/>
            </a:pPr>
            <a:r>
              <a:rPr lang="en-US" sz="2800"/>
              <a:t>POSTOPERATIVE, antibiotic drops</a:t>
            </a:r>
            <a:endParaRPr sz="2800"/>
          </a:p>
          <a:p>
            <a:pPr indent="0" lvl="0" marL="171450" rtl="0" algn="l">
              <a:spcBef>
                <a:spcPts val="0"/>
              </a:spcBef>
              <a:spcAft>
                <a:spcPts val="0"/>
              </a:spcAft>
              <a:buNone/>
            </a:pPr>
            <a:r>
              <a:t/>
            </a:r>
            <a:endParaRPr sz="2800"/>
          </a:p>
          <a:p>
            <a:pPr indent="-20320" lvl="0" marL="171450" rtl="0" algn="l">
              <a:spcBef>
                <a:spcPts val="600"/>
              </a:spcBef>
              <a:spcAft>
                <a:spcPts val="0"/>
              </a:spcAft>
              <a:buSzPct val="100000"/>
              <a:buFont typeface="Arial"/>
              <a:buNone/>
            </a:pPr>
            <a:r>
              <a:t/>
            </a:r>
            <a:endParaRPr sz="2800"/>
          </a:p>
        </p:txBody>
      </p:sp>
      <p:sp>
        <p:nvSpPr>
          <p:cNvPr descr="scan0018" id="538" name="Google Shape;538;p68"/>
          <p:cNvSpPr/>
          <p:nvPr/>
        </p:nvSpPr>
        <p:spPr>
          <a:xfrm>
            <a:off x="6819900" y="3284538"/>
            <a:ext cx="2292350" cy="17335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9" name="Google Shape;539;p68"/>
          <p:cNvSpPr txBox="1"/>
          <p:nvPr/>
        </p:nvSpPr>
        <p:spPr>
          <a:xfrm>
            <a:off x="6804025" y="188913"/>
            <a:ext cx="2325600" cy="240000"/>
          </a:xfrm>
          <a:prstGeom prst="rect">
            <a:avLst/>
          </a:prstGeom>
          <a:noFill/>
          <a:ln>
            <a:noFill/>
          </a:ln>
        </p:spPr>
        <p:txBody>
          <a:bodyPr anchorCtr="0" anchor="t" bIns="45700" lIns="91425" spcFirstLastPara="1" rIns="91425" wrap="square" tIns="45700">
            <a:spAutoFit/>
          </a:bodyPr>
          <a:lstStyle/>
          <a:p>
            <a:pPr indent="-76200" lvl="1" marL="457200" marR="0" rtl="0" algn="l">
              <a:lnSpc>
                <a:spcPct val="80000"/>
              </a:lnSpc>
              <a:spcBef>
                <a:spcPts val="0"/>
              </a:spcBef>
              <a:spcAft>
                <a:spcPts val="0"/>
              </a:spcAft>
              <a:buClr>
                <a:srgbClr val="906A70"/>
              </a:buClr>
              <a:buSzPts val="1200"/>
              <a:buFont typeface="Noto Sans Symbols"/>
              <a:buChar char="🙟"/>
            </a:pPr>
            <a:r>
              <a:t/>
            </a:r>
            <a:endParaRPr b="0" i="0" sz="1200" u="none" cap="none" strike="noStrike">
              <a:solidFill>
                <a:schemeClr val="dk1"/>
              </a:solidFill>
              <a:latin typeface="Arial"/>
              <a:ea typeface="Arial"/>
              <a:cs typeface="Arial"/>
              <a:sym typeface="Arial"/>
            </a:endParaRPr>
          </a:p>
        </p:txBody>
      </p:sp>
      <p:sp>
        <p:nvSpPr>
          <p:cNvPr id="540" name="Google Shape;540;p68"/>
          <p:cNvSpPr txBox="1"/>
          <p:nvPr/>
        </p:nvSpPr>
        <p:spPr>
          <a:xfrm>
            <a:off x="34925" y="549275"/>
            <a:ext cx="288925"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rgbClr val="FF0000"/>
              </a:solidFill>
              <a:latin typeface="Arial"/>
              <a:ea typeface="Arial"/>
              <a:cs typeface="Arial"/>
              <a:sym typeface="Arial"/>
            </a:endParaRPr>
          </a:p>
        </p:txBody>
      </p:sp>
      <p:pic>
        <p:nvPicPr>
          <p:cNvPr descr="scan0018" id="541" name="Google Shape;541;p68"/>
          <p:cNvPicPr preferRelativeResize="0"/>
          <p:nvPr/>
        </p:nvPicPr>
        <p:blipFill rotWithShape="1">
          <a:blip r:embed="rId3">
            <a:alphaModFix/>
          </a:blip>
          <a:srcRect b="1637" l="7236" r="10136" t="1471"/>
          <a:stretch/>
        </p:blipFill>
        <p:spPr>
          <a:xfrm>
            <a:off x="6881813" y="5124450"/>
            <a:ext cx="2292350" cy="1733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39"/>
                                        </p:tgtEl>
                                        <p:attrNameLst>
                                          <p:attrName>style.visibility</p:attrName>
                                        </p:attrNameLst>
                                      </p:cBhvr>
                                      <p:to>
                                        <p:strVal val="visible"/>
                                      </p:to>
                                    </p:set>
                                    <p:anim calcmode="lin" valueType="num">
                                      <p:cBhvr additive="base">
                                        <p:cTn dur="500"/>
                                        <p:tgtEl>
                                          <p:spTgt spid="539"/>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69"/>
          <p:cNvSpPr txBox="1"/>
          <p:nvPr>
            <p:ph type="title"/>
          </p:nvPr>
        </p:nvSpPr>
        <p:spPr>
          <a:xfrm>
            <a:off x="230188" y="615950"/>
            <a:ext cx="8578800" cy="1143000"/>
          </a:xfrm>
          <a:prstGeom prst="rect">
            <a:avLst/>
          </a:prstGeom>
          <a:noFill/>
          <a:ln>
            <a:noFill/>
          </a:ln>
        </p:spPr>
        <p:txBody>
          <a:bodyPr anchorCtr="0" anchor="b" bIns="45700" lIns="91425" spcFirstLastPara="1" rIns="91425" wrap="square" tIns="45700">
            <a:normAutofit fontScale="90000"/>
          </a:bodyPr>
          <a:lstStyle/>
          <a:p>
            <a:pPr indent="0" lvl="0" marL="0" rtl="0" algn="ctr">
              <a:spcBef>
                <a:spcPts val="0"/>
              </a:spcBef>
              <a:spcAft>
                <a:spcPts val="0"/>
              </a:spcAft>
              <a:buNone/>
            </a:pPr>
            <a:r>
              <a:rPr lang="en-US" sz="4000"/>
              <a:t>Therapy of acute endophthalmitis</a:t>
            </a:r>
            <a:endParaRPr sz="4000"/>
          </a:p>
          <a:p>
            <a:pPr indent="0" lvl="0" marL="0" rtl="0" algn="ctr">
              <a:spcBef>
                <a:spcPts val="0"/>
              </a:spcBef>
              <a:spcAft>
                <a:spcPts val="0"/>
              </a:spcAft>
              <a:buNone/>
            </a:pPr>
            <a:r>
              <a:rPr lang="en-US" sz="4000"/>
              <a:t>EVS study</a:t>
            </a:r>
            <a:endParaRPr sz="4000"/>
          </a:p>
          <a:p>
            <a:pPr indent="0" lvl="0" marL="0" rtl="0" algn="ctr">
              <a:spcBef>
                <a:spcPts val="0"/>
              </a:spcBef>
              <a:spcAft>
                <a:spcPts val="0"/>
              </a:spcAft>
              <a:buNone/>
            </a:pPr>
            <a:r>
              <a:t/>
            </a:r>
            <a:endParaRPr sz="4000"/>
          </a:p>
        </p:txBody>
      </p:sp>
      <p:sp>
        <p:nvSpPr>
          <p:cNvPr id="547" name="Google Shape;547;p69"/>
          <p:cNvSpPr txBox="1"/>
          <p:nvPr>
            <p:ph idx="1" type="body"/>
          </p:nvPr>
        </p:nvSpPr>
        <p:spPr>
          <a:xfrm>
            <a:off x="457200" y="1600200"/>
            <a:ext cx="8435975" cy="4997450"/>
          </a:xfrm>
          <a:prstGeom prst="rect">
            <a:avLst/>
          </a:prstGeom>
          <a:noFill/>
          <a:ln>
            <a:noFill/>
          </a:ln>
        </p:spPr>
        <p:txBody>
          <a:bodyPr anchorCtr="0" anchor="t" bIns="45700" lIns="91425" spcFirstLastPara="1" rIns="91425" wrap="square" tIns="45700">
            <a:normAutofit fontScale="85000" lnSpcReduction="20000"/>
          </a:bodyPr>
          <a:lstStyle/>
          <a:p>
            <a:pPr indent="0" lvl="0" marL="342201" rtl="0" algn="l">
              <a:lnSpc>
                <a:spcPct val="90000"/>
              </a:lnSpc>
              <a:spcBef>
                <a:spcPts val="600"/>
              </a:spcBef>
              <a:spcAft>
                <a:spcPts val="0"/>
              </a:spcAft>
              <a:buNone/>
            </a:pPr>
            <a:r>
              <a:rPr lang="en-US" sz="2400"/>
              <a:t>1. Surgery - diagnostic vitrectomy</a:t>
            </a:r>
            <a:endParaRPr sz="2400"/>
          </a:p>
          <a:p>
            <a:pPr indent="0" lvl="0" marL="342201" rtl="0" algn="l">
              <a:lnSpc>
                <a:spcPct val="90000"/>
              </a:lnSpc>
              <a:spcBef>
                <a:spcPts val="600"/>
              </a:spcBef>
              <a:spcAft>
                <a:spcPts val="0"/>
              </a:spcAft>
              <a:buNone/>
            </a:pPr>
            <a:r>
              <a:rPr lang="en-US" sz="2400"/>
              <a:t>2. Etiological - antimicrobial:</a:t>
            </a:r>
            <a:endParaRPr sz="2400"/>
          </a:p>
          <a:p>
            <a:pPr indent="0" lvl="0" marL="342201" rtl="0" algn="l">
              <a:lnSpc>
                <a:spcPct val="90000"/>
              </a:lnSpc>
              <a:spcBef>
                <a:spcPts val="600"/>
              </a:spcBef>
              <a:spcAft>
                <a:spcPts val="0"/>
              </a:spcAft>
              <a:buNone/>
            </a:pPr>
            <a:r>
              <a:rPr lang="en-US" sz="2400"/>
              <a:t>First choice: IVT vancomycin 0.1 ml/1000μg and ceftazidime 2mg/0.1 ml,</a:t>
            </a:r>
            <a:endParaRPr sz="2400"/>
          </a:p>
          <a:p>
            <a:pPr indent="0" lvl="0" marL="342201" rtl="0" algn="l">
              <a:lnSpc>
                <a:spcPct val="90000"/>
              </a:lnSpc>
              <a:spcBef>
                <a:spcPts val="600"/>
              </a:spcBef>
              <a:spcAft>
                <a:spcPts val="0"/>
              </a:spcAft>
              <a:buNone/>
            </a:pPr>
            <a:r>
              <a:rPr lang="en-US" sz="2400"/>
              <a:t>      Second choice: IVT amikacin 400μg / 0.1 ml and ceftazidime 2mg / 0.1 ml,</a:t>
            </a:r>
            <a:endParaRPr sz="2400"/>
          </a:p>
          <a:p>
            <a:pPr indent="0" lvl="0" marL="342201" rtl="0" algn="l">
              <a:lnSpc>
                <a:spcPct val="90000"/>
              </a:lnSpc>
              <a:spcBef>
                <a:spcPts val="600"/>
              </a:spcBef>
              <a:spcAft>
                <a:spcPts val="0"/>
              </a:spcAft>
              <a:buNone/>
            </a:pPr>
            <a:r>
              <a:rPr lang="en-US" sz="2400"/>
              <a:t>                        gentamicin, clindamycin, amphotericin, miconazole,</a:t>
            </a:r>
            <a:endParaRPr sz="2400"/>
          </a:p>
          <a:p>
            <a:pPr indent="0" lvl="0" marL="342201" rtl="0" algn="l">
              <a:lnSpc>
                <a:spcPct val="90000"/>
              </a:lnSpc>
              <a:spcBef>
                <a:spcPts val="600"/>
              </a:spcBef>
              <a:spcAft>
                <a:spcPts val="0"/>
              </a:spcAft>
              <a:buNone/>
            </a:pPr>
            <a:r>
              <a:rPr lang="en-US" sz="2400"/>
              <a:t>The same antibiotics are administered systemically as intravitreally</a:t>
            </a:r>
            <a:endParaRPr sz="2400"/>
          </a:p>
          <a:p>
            <a:pPr indent="0" lvl="0" marL="342201" rtl="0" algn="l">
              <a:lnSpc>
                <a:spcPct val="90000"/>
              </a:lnSpc>
              <a:spcBef>
                <a:spcPts val="600"/>
              </a:spcBef>
              <a:spcAft>
                <a:spcPts val="0"/>
              </a:spcAft>
              <a:buNone/>
            </a:pPr>
            <a:r>
              <a:rPr lang="en-US" sz="2400"/>
              <a:t>+ 3. Anti-inflammatory with the aim to</a:t>
            </a:r>
            <a:endParaRPr sz="2400"/>
          </a:p>
          <a:p>
            <a:pPr indent="0" lvl="0" marL="342201" rtl="0" algn="l">
              <a:lnSpc>
                <a:spcPct val="90000"/>
              </a:lnSpc>
              <a:spcBef>
                <a:spcPts val="600"/>
              </a:spcBef>
              <a:spcAft>
                <a:spcPts val="0"/>
              </a:spcAft>
              <a:buNone/>
            </a:pPr>
            <a:r>
              <a:rPr lang="en-US" sz="2400"/>
              <a:t>a) reduce the toxic effect of intraocular cytokines</a:t>
            </a:r>
            <a:endParaRPr sz="2400"/>
          </a:p>
          <a:p>
            <a:pPr indent="0" lvl="0" marL="342201" rtl="0" algn="l">
              <a:lnSpc>
                <a:spcPct val="90000"/>
              </a:lnSpc>
              <a:spcBef>
                <a:spcPts val="600"/>
              </a:spcBef>
              <a:spcAft>
                <a:spcPts val="0"/>
              </a:spcAft>
              <a:buNone/>
            </a:pPr>
            <a:r>
              <a:rPr lang="en-US" sz="2400"/>
              <a:t>b) tissue destruction caused by leukocytes</a:t>
            </a:r>
            <a:endParaRPr sz="2400"/>
          </a:p>
          <a:p>
            <a:pPr indent="0" lvl="0" marL="342201" rtl="0" algn="l">
              <a:lnSpc>
                <a:spcPct val="90000"/>
              </a:lnSpc>
              <a:spcBef>
                <a:spcPts val="600"/>
              </a:spcBef>
              <a:spcAft>
                <a:spcPts val="0"/>
              </a:spcAft>
              <a:buNone/>
            </a:pPr>
            <a:r>
              <a:rPr lang="en-US" sz="2400"/>
              <a:t>IV Triamcinolone 400μg in 0.1 ml</a:t>
            </a:r>
            <a:endParaRPr sz="2400"/>
          </a:p>
          <a:p>
            <a:pPr indent="0" lvl="0" marL="342201" rtl="0" algn="l">
              <a:lnSpc>
                <a:spcPct val="90000"/>
              </a:lnSpc>
              <a:spcBef>
                <a:spcPts val="600"/>
              </a:spcBef>
              <a:spcAft>
                <a:spcPts val="0"/>
              </a:spcAft>
              <a:buNone/>
            </a:pPr>
            <a:r>
              <a:rPr lang="en-US" sz="2400"/>
              <a:t>Or 2 mg/kg bw/day prednisolone per os one day after intravitreal administration</a:t>
            </a:r>
            <a:endParaRPr sz="2400"/>
          </a:p>
          <a:p>
            <a:pPr indent="0" lvl="0" marL="342201" rtl="0" algn="l">
              <a:lnSpc>
                <a:spcPct val="90000"/>
              </a:lnSpc>
              <a:spcBef>
                <a:spcPts val="600"/>
              </a:spcBef>
              <a:spcAft>
                <a:spcPts val="0"/>
              </a:spcAft>
              <a:buNone/>
            </a:pPr>
            <a:r>
              <a:rPr lang="en-US" sz="2400"/>
              <a:t>200 mg of prednisolone systemically in parallel with iv antibiotics</a:t>
            </a:r>
            <a:endParaRPr sz="2400"/>
          </a:p>
          <a:p>
            <a:pPr indent="0" lvl="2" marL="342202" rtl="0" algn="l">
              <a:lnSpc>
                <a:spcPct val="90000"/>
              </a:lnSpc>
              <a:spcBef>
                <a:spcPts val="600"/>
              </a:spcBef>
              <a:spcAft>
                <a:spcPts val="0"/>
              </a:spcAft>
              <a:buSzPct val="75000"/>
              <a:buFont typeface="Arial"/>
              <a:buNone/>
            </a:pPr>
            <a:r>
              <a:t/>
            </a:r>
            <a:endParaRPr sz="2400"/>
          </a:p>
          <a:p>
            <a:pPr indent="-46736" lvl="1" marL="344488" rtl="0" algn="l">
              <a:lnSpc>
                <a:spcPct val="90000"/>
              </a:lnSpc>
              <a:spcBef>
                <a:spcPts val="600"/>
              </a:spcBef>
              <a:spcAft>
                <a:spcPts val="0"/>
              </a:spcAft>
              <a:buSzPct val="100000"/>
              <a:buFont typeface="Arial"/>
              <a:buNone/>
            </a:pPr>
            <a:r>
              <a:t/>
            </a:r>
            <a:endParaRPr/>
          </a:p>
          <a:p>
            <a:pPr indent="-171450" lvl="0" marL="171450" rtl="0" algn="l">
              <a:lnSpc>
                <a:spcPct val="90000"/>
              </a:lnSpc>
              <a:spcBef>
                <a:spcPts val="600"/>
              </a:spcBef>
              <a:spcAft>
                <a:spcPts val="0"/>
              </a:spcAft>
              <a:buSzPct val="100000"/>
              <a:buFont typeface="Candara"/>
              <a:buNone/>
            </a:pPr>
            <a:r>
              <a:t/>
            </a:r>
            <a:endParaRPr sz="2400"/>
          </a:p>
        </p:txBody>
      </p:sp>
      <p:sp>
        <p:nvSpPr>
          <p:cNvPr descr="scan0019" id="548" name="Google Shape;548;p69"/>
          <p:cNvSpPr/>
          <p:nvPr/>
        </p:nvSpPr>
        <p:spPr>
          <a:xfrm>
            <a:off x="7167563" y="115888"/>
            <a:ext cx="1943100" cy="2247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descr="scan0018" id="549" name="Google Shape;549;p69"/>
          <p:cNvPicPr preferRelativeResize="0"/>
          <p:nvPr/>
        </p:nvPicPr>
        <p:blipFill rotWithShape="1">
          <a:blip r:embed="rId3">
            <a:alphaModFix/>
          </a:blip>
          <a:srcRect b="1637" l="7236" r="10136" t="1471"/>
          <a:stretch/>
        </p:blipFill>
        <p:spPr>
          <a:xfrm>
            <a:off x="6516688" y="3567113"/>
            <a:ext cx="2292350" cy="17335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70"/>
          <p:cNvSpPr txBox="1"/>
          <p:nvPr>
            <p:ph type="title"/>
          </p:nvPr>
        </p:nvSpPr>
        <p:spPr>
          <a:xfrm>
            <a:off x="444500" y="1263638"/>
            <a:ext cx="8591400" cy="1066800"/>
          </a:xfrm>
          <a:prstGeom prst="rect">
            <a:avLst/>
          </a:prstGeom>
          <a:noFill/>
          <a:ln>
            <a:noFill/>
          </a:ln>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sz="4000"/>
              <a:t>Dystrophies and</a:t>
            </a:r>
            <a:endParaRPr sz="4000"/>
          </a:p>
          <a:p>
            <a:pPr indent="0" lvl="0" marL="0" rtl="0" algn="l">
              <a:spcBef>
                <a:spcPts val="0"/>
              </a:spcBef>
              <a:spcAft>
                <a:spcPts val="0"/>
              </a:spcAft>
              <a:buNone/>
            </a:pPr>
            <a:r>
              <a:rPr lang="en-US" sz="4000"/>
              <a:t>degeneration of the uveal tract</a:t>
            </a:r>
            <a:endParaRPr sz="4000"/>
          </a:p>
          <a:p>
            <a:pPr indent="0" lvl="0" marL="0" rtl="0" algn="l">
              <a:spcBef>
                <a:spcPts val="0"/>
              </a:spcBef>
              <a:spcAft>
                <a:spcPts val="0"/>
              </a:spcAft>
              <a:buNone/>
            </a:pPr>
            <a:r>
              <a:t/>
            </a:r>
            <a:endParaRPr sz="4000"/>
          </a:p>
        </p:txBody>
      </p:sp>
      <p:sp>
        <p:nvSpPr>
          <p:cNvPr id="556" name="Google Shape;556;p70"/>
          <p:cNvSpPr txBox="1"/>
          <p:nvPr>
            <p:ph idx="1" type="body"/>
          </p:nvPr>
        </p:nvSpPr>
        <p:spPr>
          <a:xfrm>
            <a:off x="274638" y="1946275"/>
            <a:ext cx="8594725" cy="4146550"/>
          </a:xfrm>
          <a:prstGeom prst="rect">
            <a:avLst/>
          </a:prstGeom>
          <a:noFill/>
          <a:ln>
            <a:noFill/>
          </a:ln>
        </p:spPr>
        <p:txBody>
          <a:bodyPr anchorCtr="0" anchor="t" bIns="45700" lIns="91425" spcFirstLastPara="1" rIns="91425" wrap="square" tIns="45700">
            <a:normAutofit/>
          </a:bodyPr>
          <a:lstStyle/>
          <a:p>
            <a:pPr indent="-196850" lvl="0" marL="171450" rtl="0" algn="l">
              <a:spcBef>
                <a:spcPts val="600"/>
              </a:spcBef>
              <a:spcAft>
                <a:spcPts val="0"/>
              </a:spcAft>
              <a:buSzPts val="2200"/>
              <a:buChar char="•"/>
            </a:pPr>
            <a:r>
              <a:rPr b="1" lang="en-US"/>
              <a:t>Choroideremia x related disease starting</a:t>
            </a:r>
            <a:endParaRPr b="1"/>
          </a:p>
          <a:p>
            <a:pPr indent="-196850" lvl="0" marL="171450" rtl="0" algn="l">
              <a:spcBef>
                <a:spcPts val="600"/>
              </a:spcBef>
              <a:spcAft>
                <a:spcPts val="0"/>
              </a:spcAft>
              <a:buSzPts val="2200"/>
              <a:buChar char="•"/>
            </a:pPr>
            <a:r>
              <a:rPr b="1" lang="en-US"/>
              <a:t>atrophy of RPE and choriocapillaris</a:t>
            </a:r>
            <a:endParaRPr b="1"/>
          </a:p>
          <a:p>
            <a:pPr indent="-196850" lvl="0" marL="171450" rtl="0" algn="l">
              <a:spcBef>
                <a:spcPts val="600"/>
              </a:spcBef>
              <a:spcAft>
                <a:spcPts val="0"/>
              </a:spcAft>
              <a:buSzPts val="2200"/>
              <a:buChar char="•"/>
            </a:pPr>
            <a:r>
              <a:rPr b="1" lang="en-US"/>
              <a:t>Girat atrophy (ornithine metabolism)</a:t>
            </a:r>
            <a:endParaRPr b="1"/>
          </a:p>
          <a:p>
            <a:pPr indent="-196850" lvl="0" marL="171450" rtl="0" algn="l">
              <a:spcBef>
                <a:spcPts val="600"/>
              </a:spcBef>
              <a:spcAft>
                <a:spcPts val="0"/>
              </a:spcAft>
              <a:buSzPts val="2200"/>
              <a:buChar char="•"/>
            </a:pPr>
            <a:r>
              <a:rPr b="1" lang="en-US"/>
              <a:t>Central areolar choroidal dystrophy</a:t>
            </a:r>
            <a:endParaRPr b="1"/>
          </a:p>
          <a:p>
            <a:pPr indent="-196850" lvl="0" marL="171450" rtl="0" algn="l">
              <a:spcBef>
                <a:spcPts val="600"/>
              </a:spcBef>
              <a:spcAft>
                <a:spcPts val="0"/>
              </a:spcAft>
              <a:buSzPts val="2200"/>
              <a:buChar char="•"/>
            </a:pPr>
            <a:r>
              <a:rPr b="1" lang="en-US"/>
              <a:t>Helicoid parapapillary choroidal degeneration</a:t>
            </a:r>
            <a:endParaRPr b="1"/>
          </a:p>
          <a:p>
            <a:pPr indent="-146050" lvl="0" marL="171450" rtl="0" algn="l">
              <a:spcBef>
                <a:spcPts val="600"/>
              </a:spcBef>
              <a:spcAft>
                <a:spcPts val="0"/>
              </a:spcAft>
              <a:buSzPts val="1800"/>
              <a:buChar char="•"/>
            </a:pPr>
            <a:r>
              <a:t/>
            </a:r>
            <a:endParaRPr b="1"/>
          </a:p>
        </p:txBody>
      </p:sp>
      <p:pic>
        <p:nvPicPr>
          <p:cNvPr id="557" name="Google Shape;557;p70"/>
          <p:cNvPicPr preferRelativeResize="0"/>
          <p:nvPr/>
        </p:nvPicPr>
        <p:blipFill rotWithShape="1">
          <a:blip r:embed="rId3">
            <a:alphaModFix/>
          </a:blip>
          <a:srcRect b="0" l="0" r="0" t="0"/>
          <a:stretch/>
        </p:blipFill>
        <p:spPr>
          <a:xfrm>
            <a:off x="6588125" y="4779963"/>
            <a:ext cx="2463800" cy="1962150"/>
          </a:xfrm>
          <a:prstGeom prst="rect">
            <a:avLst/>
          </a:prstGeom>
          <a:noFill/>
          <a:ln>
            <a:noFill/>
          </a:ln>
        </p:spPr>
      </p:pic>
      <p:pic>
        <p:nvPicPr>
          <p:cNvPr id="558" name="Google Shape;558;p70"/>
          <p:cNvPicPr preferRelativeResize="0"/>
          <p:nvPr/>
        </p:nvPicPr>
        <p:blipFill rotWithShape="1">
          <a:blip r:embed="rId4">
            <a:alphaModFix/>
          </a:blip>
          <a:srcRect b="0" l="0" r="0" t="0"/>
          <a:stretch/>
        </p:blipFill>
        <p:spPr>
          <a:xfrm>
            <a:off x="6588125" y="2330450"/>
            <a:ext cx="2447925" cy="2260600"/>
          </a:xfrm>
          <a:prstGeom prst="rect">
            <a:avLst/>
          </a:prstGeom>
          <a:noFill/>
          <a:ln>
            <a:noFill/>
          </a:ln>
        </p:spPr>
      </p:pic>
      <p:pic>
        <p:nvPicPr>
          <p:cNvPr id="559" name="Google Shape;559;p70"/>
          <p:cNvPicPr preferRelativeResize="0"/>
          <p:nvPr/>
        </p:nvPicPr>
        <p:blipFill rotWithShape="1">
          <a:blip r:embed="rId5">
            <a:alphaModFix/>
          </a:blip>
          <a:srcRect b="0" l="0" r="0" t="0"/>
          <a:stretch/>
        </p:blipFill>
        <p:spPr>
          <a:xfrm flipH="1">
            <a:off x="6588125" y="115888"/>
            <a:ext cx="2463800" cy="1974850"/>
          </a:xfrm>
          <a:prstGeom prst="rect">
            <a:avLst/>
          </a:prstGeom>
          <a:noFill/>
          <a:ln>
            <a:noFill/>
          </a:ln>
        </p:spPr>
      </p:pic>
      <p:sp>
        <p:nvSpPr>
          <p:cNvPr id="560" name="Google Shape;560;p70"/>
          <p:cNvSpPr txBox="1"/>
          <p:nvPr/>
        </p:nvSpPr>
        <p:spPr>
          <a:xfrm>
            <a:off x="6732588" y="260350"/>
            <a:ext cx="20160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rPr>
              <a:t>Choroidemia</a:t>
            </a:r>
            <a:endParaRPr sz="1800">
              <a:solidFill>
                <a:schemeClr val="dk1"/>
              </a:solidFill>
              <a:latin typeface="Arial"/>
              <a:ea typeface="Arial"/>
              <a:cs typeface="Arial"/>
              <a:sym typeface="Arial"/>
            </a:endParaRPr>
          </a:p>
        </p:txBody>
      </p:sp>
      <p:sp>
        <p:nvSpPr>
          <p:cNvPr id="561" name="Google Shape;561;p70"/>
          <p:cNvSpPr/>
          <p:nvPr/>
        </p:nvSpPr>
        <p:spPr>
          <a:xfrm>
            <a:off x="6948488" y="5013325"/>
            <a:ext cx="1836737" cy="3698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rPr>
              <a:t>Choroidemia</a:t>
            </a:r>
            <a:endParaRPr sz="1800">
              <a:solidFill>
                <a:schemeClr val="dk1"/>
              </a:solidFill>
              <a:latin typeface="Arial"/>
              <a:ea typeface="Arial"/>
              <a:cs typeface="Arial"/>
              <a:sym typeface="Arial"/>
            </a:endParaRPr>
          </a:p>
        </p:txBody>
      </p:sp>
      <p:sp>
        <p:nvSpPr>
          <p:cNvPr id="562" name="Google Shape;562;p70"/>
          <p:cNvSpPr/>
          <p:nvPr/>
        </p:nvSpPr>
        <p:spPr>
          <a:xfrm>
            <a:off x="6875463" y="2565400"/>
            <a:ext cx="1838325" cy="36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dk1"/>
                </a:solidFill>
              </a:rPr>
              <a:t>Choroidemia</a:t>
            </a:r>
            <a:endParaRPr sz="1800">
              <a:solidFill>
                <a:schemeClr val="dk1"/>
              </a:solidFill>
              <a:latin typeface="Arial"/>
              <a:ea typeface="Arial"/>
              <a:cs typeface="Arial"/>
              <a:sym typeface="Arial"/>
            </a:endParaRPr>
          </a:p>
        </p:txBody>
      </p:sp>
      <p:sp>
        <p:nvSpPr>
          <p:cNvPr id="563" name="Google Shape;563;p70"/>
          <p:cNvSpPr/>
          <p:nvPr/>
        </p:nvSpPr>
        <p:spPr>
          <a:xfrm rot="5400000">
            <a:off x="2108200" y="2400300"/>
            <a:ext cx="2336800" cy="6489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64" name="Google Shape;564;p70"/>
          <p:cNvPicPr preferRelativeResize="0"/>
          <p:nvPr/>
        </p:nvPicPr>
        <p:blipFill rotWithShape="1">
          <a:blip r:embed="rId6">
            <a:alphaModFix/>
          </a:blip>
          <a:srcRect b="0" l="0" r="0" t="0"/>
          <a:stretch/>
        </p:blipFill>
        <p:spPr>
          <a:xfrm>
            <a:off x="323528" y="4077072"/>
            <a:ext cx="2443808" cy="2044493"/>
          </a:xfrm>
          <a:prstGeom prst="rect">
            <a:avLst/>
          </a:prstGeom>
          <a:noFill/>
          <a:ln>
            <a:noFill/>
          </a:ln>
        </p:spPr>
      </p:pic>
      <p:grpSp>
        <p:nvGrpSpPr>
          <p:cNvPr id="565" name="Google Shape;565;p70"/>
          <p:cNvGrpSpPr/>
          <p:nvPr/>
        </p:nvGrpSpPr>
        <p:grpSpPr>
          <a:xfrm>
            <a:off x="1763688" y="4077072"/>
            <a:ext cx="4107019" cy="2636912"/>
            <a:chOff x="1763688" y="4077072"/>
            <a:chExt cx="4107019" cy="2636912"/>
          </a:xfrm>
        </p:grpSpPr>
        <p:pic>
          <p:nvPicPr>
            <p:cNvPr id="566" name="Google Shape;566;p70"/>
            <p:cNvPicPr preferRelativeResize="0"/>
            <p:nvPr/>
          </p:nvPicPr>
          <p:blipFill rotWithShape="1">
            <a:blip r:embed="rId7">
              <a:alphaModFix/>
            </a:blip>
            <a:srcRect b="0" l="0" r="0" t="0"/>
            <a:stretch/>
          </p:blipFill>
          <p:spPr>
            <a:xfrm>
              <a:off x="3059832" y="4077072"/>
              <a:ext cx="2810875" cy="2636912"/>
            </a:xfrm>
            <a:prstGeom prst="rect">
              <a:avLst/>
            </a:prstGeom>
            <a:noFill/>
            <a:ln>
              <a:noFill/>
            </a:ln>
          </p:spPr>
        </p:pic>
        <p:sp>
          <p:nvSpPr>
            <p:cNvPr id="567" name="Google Shape;567;p70"/>
            <p:cNvSpPr txBox="1"/>
            <p:nvPr/>
          </p:nvSpPr>
          <p:spPr>
            <a:xfrm>
              <a:off x="1763688" y="4077072"/>
              <a:ext cx="222586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rPr>
                <a:t>Girat atrophy</a:t>
              </a:r>
              <a:endParaRPr sz="1800">
                <a:solidFill>
                  <a:schemeClr val="dk1"/>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71"/>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fontScale="90000"/>
          </a:bodyPr>
          <a:lstStyle/>
          <a:p>
            <a:pPr indent="0" lvl="0" marL="0" rtl="0" algn="l">
              <a:spcBef>
                <a:spcPts val="0"/>
              </a:spcBef>
              <a:spcAft>
                <a:spcPts val="0"/>
              </a:spcAft>
              <a:buNone/>
            </a:pPr>
            <a:r>
              <a:rPr lang="en-US" sz="4000"/>
              <a:t>Congenital and acquired anomalies of the uvea</a:t>
            </a:r>
            <a:endParaRPr sz="4000"/>
          </a:p>
        </p:txBody>
      </p:sp>
      <p:sp>
        <p:nvSpPr>
          <p:cNvPr id="573" name="Google Shape;573;p71"/>
          <p:cNvSpPr txBox="1"/>
          <p:nvPr>
            <p:ph idx="1" type="body"/>
          </p:nvPr>
        </p:nvSpPr>
        <p:spPr>
          <a:xfrm>
            <a:off x="274638" y="1298575"/>
            <a:ext cx="8594700" cy="4937100"/>
          </a:xfrm>
          <a:prstGeom prst="rect">
            <a:avLst/>
          </a:prstGeom>
          <a:noFill/>
          <a:ln>
            <a:noFill/>
          </a:ln>
        </p:spPr>
        <p:txBody>
          <a:bodyPr anchorCtr="0" anchor="t" bIns="45700" lIns="91425" spcFirstLastPara="1" rIns="91425" wrap="square" tIns="45700">
            <a:normAutofit/>
          </a:bodyPr>
          <a:lstStyle/>
          <a:p>
            <a:pPr indent="-196850" lvl="0" marL="171450" rtl="0" algn="l">
              <a:spcBef>
                <a:spcPts val="600"/>
              </a:spcBef>
              <a:spcAft>
                <a:spcPts val="0"/>
              </a:spcAft>
              <a:buSzPts val="2200"/>
              <a:buChar char="•"/>
            </a:pPr>
            <a:r>
              <a:rPr b="1" lang="en-US"/>
              <a:t>Congenital coloboma of the eyelid, iris and choroid and optic nerve</a:t>
            </a:r>
            <a:endParaRPr b="1"/>
          </a:p>
          <a:p>
            <a:pPr indent="-196850" lvl="0" marL="171450" rtl="0" algn="l">
              <a:spcBef>
                <a:spcPts val="600"/>
              </a:spcBef>
              <a:spcAft>
                <a:spcPts val="0"/>
              </a:spcAft>
              <a:buSzPts val="2200"/>
              <a:buChar char="•"/>
            </a:pPr>
            <a:r>
              <a:rPr b="1" lang="en-US"/>
              <a:t>Acquired by coloboma</a:t>
            </a:r>
            <a:endParaRPr b="1"/>
          </a:p>
          <a:p>
            <a:pPr indent="-196850" lvl="0" marL="171450" rtl="0" algn="l">
              <a:spcBef>
                <a:spcPts val="600"/>
              </a:spcBef>
              <a:spcAft>
                <a:spcPts val="0"/>
              </a:spcAft>
              <a:buSzPts val="2200"/>
              <a:buChar char="•"/>
            </a:pPr>
            <a:r>
              <a:rPr b="1" lang="en-US"/>
              <a:t>Albinism</a:t>
            </a:r>
            <a:endParaRPr b="1"/>
          </a:p>
          <a:p>
            <a:pPr indent="-146050" lvl="0" marL="171450" rtl="0" algn="l">
              <a:spcBef>
                <a:spcPts val="600"/>
              </a:spcBef>
              <a:spcAft>
                <a:spcPts val="0"/>
              </a:spcAft>
              <a:buSzPts val="1800"/>
              <a:buChar char="•"/>
            </a:pPr>
            <a:r>
              <a:t/>
            </a:r>
            <a:endParaRPr b="1"/>
          </a:p>
        </p:txBody>
      </p:sp>
      <p:sp>
        <p:nvSpPr>
          <p:cNvPr descr="screen-capture.png" id="574" name="Google Shape;574;p71"/>
          <p:cNvSpPr/>
          <p:nvPr/>
        </p:nvSpPr>
        <p:spPr>
          <a:xfrm>
            <a:off x="2843213" y="2133600"/>
            <a:ext cx="5940425" cy="4432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75" name="Google Shape;575;p71"/>
          <p:cNvPicPr preferRelativeResize="0"/>
          <p:nvPr/>
        </p:nvPicPr>
        <p:blipFill rotWithShape="1">
          <a:blip r:embed="rId3">
            <a:alphaModFix/>
          </a:blip>
          <a:srcRect b="0" l="0" r="0" t="0"/>
          <a:stretch/>
        </p:blipFill>
        <p:spPr>
          <a:xfrm>
            <a:off x="323850" y="2565400"/>
            <a:ext cx="2376488" cy="1768475"/>
          </a:xfrm>
          <a:prstGeom prst="rect">
            <a:avLst/>
          </a:prstGeom>
          <a:noFill/>
          <a:ln>
            <a:noFill/>
          </a:ln>
        </p:spPr>
      </p:pic>
      <p:pic>
        <p:nvPicPr>
          <p:cNvPr id="576" name="Google Shape;576;p71"/>
          <p:cNvPicPr preferRelativeResize="0"/>
          <p:nvPr/>
        </p:nvPicPr>
        <p:blipFill rotWithShape="1">
          <a:blip r:embed="rId4">
            <a:alphaModFix/>
          </a:blip>
          <a:srcRect b="0" l="0" r="0" t="0"/>
          <a:stretch/>
        </p:blipFill>
        <p:spPr>
          <a:xfrm>
            <a:off x="250825" y="3716338"/>
            <a:ext cx="2376488" cy="1449387"/>
          </a:xfrm>
          <a:prstGeom prst="rect">
            <a:avLst/>
          </a:prstGeom>
          <a:noFill/>
          <a:ln>
            <a:noFill/>
          </a:ln>
        </p:spPr>
      </p:pic>
      <p:pic>
        <p:nvPicPr>
          <p:cNvPr id="577" name="Google Shape;577;p71"/>
          <p:cNvPicPr preferRelativeResize="0"/>
          <p:nvPr/>
        </p:nvPicPr>
        <p:blipFill rotWithShape="1">
          <a:blip r:embed="rId5">
            <a:alphaModFix/>
          </a:blip>
          <a:srcRect b="0" l="0" r="0" t="0"/>
          <a:stretch/>
        </p:blipFill>
        <p:spPr>
          <a:xfrm>
            <a:off x="323850" y="5084763"/>
            <a:ext cx="2376488" cy="1639887"/>
          </a:xfrm>
          <a:prstGeom prst="rect">
            <a:avLst/>
          </a:prstGeom>
          <a:noFill/>
          <a:ln>
            <a:noFill/>
          </a:ln>
        </p:spPr>
      </p:pic>
      <p:sp>
        <p:nvSpPr>
          <p:cNvPr id="578" name="Google Shape;578;p71"/>
          <p:cNvSpPr txBox="1"/>
          <p:nvPr/>
        </p:nvSpPr>
        <p:spPr>
          <a:xfrm>
            <a:off x="684213" y="2708275"/>
            <a:ext cx="18717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rPr>
              <a:t>Eyelid coloboma</a:t>
            </a:r>
            <a:endParaRPr sz="1800">
              <a:solidFill>
                <a:schemeClr val="dk1"/>
              </a:solidFill>
              <a:latin typeface="Arial"/>
              <a:ea typeface="Arial"/>
              <a:cs typeface="Arial"/>
              <a:sym typeface="Arial"/>
            </a:endParaRPr>
          </a:p>
        </p:txBody>
      </p:sp>
      <p:sp>
        <p:nvSpPr>
          <p:cNvPr id="579" name="Google Shape;579;p71"/>
          <p:cNvSpPr txBox="1"/>
          <p:nvPr/>
        </p:nvSpPr>
        <p:spPr>
          <a:xfrm>
            <a:off x="468313" y="3716338"/>
            <a:ext cx="20877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rPr>
              <a:t>Iris coloboma</a:t>
            </a:r>
            <a:endParaRPr sz="1800">
              <a:solidFill>
                <a:schemeClr val="dk1"/>
              </a:solidFill>
              <a:latin typeface="Arial"/>
              <a:ea typeface="Arial"/>
              <a:cs typeface="Arial"/>
              <a:sym typeface="Arial"/>
            </a:endParaRPr>
          </a:p>
        </p:txBody>
      </p:sp>
      <p:sp>
        <p:nvSpPr>
          <p:cNvPr id="580" name="Google Shape;580;p71"/>
          <p:cNvSpPr txBox="1"/>
          <p:nvPr/>
        </p:nvSpPr>
        <p:spPr>
          <a:xfrm>
            <a:off x="755650" y="5013325"/>
            <a:ext cx="18717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rPr>
              <a:t>Coloboma of the iris and optic nerve</a:t>
            </a:r>
            <a:endParaRPr sz="1800">
              <a:solidFill>
                <a:schemeClr val="dk1"/>
              </a:solidFill>
              <a:latin typeface="Arial"/>
              <a:ea typeface="Arial"/>
              <a:cs typeface="Arial"/>
              <a:sym typeface="Arial"/>
            </a:endParaRPr>
          </a:p>
        </p:txBody>
      </p:sp>
      <p:sp>
        <p:nvSpPr>
          <p:cNvPr id="581" name="Google Shape;581;p71"/>
          <p:cNvSpPr txBox="1"/>
          <p:nvPr/>
        </p:nvSpPr>
        <p:spPr>
          <a:xfrm>
            <a:off x="3419475" y="6092825"/>
            <a:ext cx="3744913" cy="64611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 слабовидост, </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 нистагмус</a:t>
            </a:r>
            <a:endParaRPr sz="1800">
              <a:solidFill>
                <a:schemeClr val="dk1"/>
              </a:solidFill>
              <a:latin typeface="Arial"/>
              <a:ea typeface="Arial"/>
              <a:cs typeface="Arial"/>
              <a:sym typeface="Arial"/>
            </a:endParaRPr>
          </a:p>
        </p:txBody>
      </p:sp>
      <p:sp>
        <p:nvSpPr>
          <p:cNvPr id="582" name="Google Shape;582;p71"/>
          <p:cNvSpPr txBox="1"/>
          <p:nvPr/>
        </p:nvSpPr>
        <p:spPr>
          <a:xfrm>
            <a:off x="7596336" y="5373216"/>
            <a:ext cx="149271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”бибер и со”</a:t>
            </a:r>
            <a:endParaRPr sz="18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18"/>
          <p:cNvPicPr preferRelativeResize="0"/>
          <p:nvPr>
            <p:ph idx="2" type="pic"/>
          </p:nvPr>
        </p:nvPicPr>
        <p:blipFill rotWithShape="1">
          <a:blip r:embed="rId3">
            <a:alphaModFix/>
          </a:blip>
          <a:srcRect b="0" l="1392" r="1392" t="0"/>
          <a:stretch/>
        </p:blipFill>
        <p:spPr>
          <a:xfrm>
            <a:off x="3563938" y="0"/>
            <a:ext cx="5662612" cy="6772275"/>
          </a:xfrm>
          <a:prstGeom prst="rect">
            <a:avLst/>
          </a:prstGeom>
          <a:noFill/>
          <a:ln>
            <a:noFill/>
          </a:ln>
        </p:spPr>
      </p:pic>
      <p:sp>
        <p:nvSpPr>
          <p:cNvPr id="132" name="Google Shape;132;p18"/>
          <p:cNvSpPr txBox="1"/>
          <p:nvPr>
            <p:ph type="title"/>
          </p:nvPr>
        </p:nvSpPr>
        <p:spPr>
          <a:xfrm>
            <a:off x="276225" y="228600"/>
            <a:ext cx="3143250" cy="12954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3200">
                <a:solidFill>
                  <a:srgbClr val="FFFFFF"/>
                </a:solidFill>
              </a:rPr>
              <a:t>Intermedial uveitis</a:t>
            </a:r>
            <a:endParaRPr sz="3200">
              <a:solidFill>
                <a:srgbClr val="FFFFFF"/>
              </a:solidFill>
            </a:endParaRPr>
          </a:p>
        </p:txBody>
      </p:sp>
      <p:sp>
        <p:nvSpPr>
          <p:cNvPr id="133" name="Google Shape;133;p18"/>
          <p:cNvSpPr txBox="1"/>
          <p:nvPr>
            <p:ph idx="1" type="body"/>
          </p:nvPr>
        </p:nvSpPr>
        <p:spPr>
          <a:xfrm>
            <a:off x="274638" y="1536700"/>
            <a:ext cx="3073400" cy="5132388"/>
          </a:xfrm>
          <a:prstGeom prst="rect">
            <a:avLst/>
          </a:prstGeom>
          <a:noFill/>
          <a:ln>
            <a:noFill/>
          </a:ln>
        </p:spPr>
        <p:txBody>
          <a:bodyPr anchorCtr="0" anchor="t" bIns="45700" lIns="91425" spcFirstLastPara="1" rIns="91425" wrap="square" tIns="45700">
            <a:normAutofit fontScale="85000" lnSpcReduction="20000"/>
          </a:bodyPr>
          <a:lstStyle/>
          <a:p>
            <a:pPr indent="-117157" lvl="1" marL="171450" rtl="0" algn="l">
              <a:spcBef>
                <a:spcPts val="600"/>
              </a:spcBef>
              <a:spcAft>
                <a:spcPts val="0"/>
              </a:spcAft>
              <a:buSzPct val="91666"/>
              <a:buChar char="•"/>
            </a:pPr>
            <a:r>
              <a:rPr lang="en-US" sz="2400">
                <a:solidFill>
                  <a:srgbClr val="FF6600"/>
                </a:solidFill>
              </a:rPr>
              <a:t>Clinical symptoms:</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Fog due to turbidity in the vitreous body</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Vision loss due to macular edema</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Clinical signs:</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Vitritis</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Peripheral retinal vasculitis</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Snowballs</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Snow drift</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The clinical manifestation is in:</a:t>
            </a:r>
            <a:endParaRPr sz="2400">
              <a:solidFill>
                <a:srgbClr val="FF6600"/>
              </a:solidFill>
            </a:endParaRPr>
          </a:p>
          <a:p>
            <a:pPr indent="-117157" lvl="1" marL="171450" rtl="0" algn="l">
              <a:spcBef>
                <a:spcPts val="600"/>
              </a:spcBef>
              <a:spcAft>
                <a:spcPts val="0"/>
              </a:spcAft>
              <a:buSzPct val="91666"/>
              <a:buChar char="•"/>
            </a:pPr>
            <a:r>
              <a:rPr lang="en-US" sz="2400">
                <a:solidFill>
                  <a:srgbClr val="FF6600"/>
                </a:solidFill>
              </a:rPr>
              <a:t>sarcoidosis, multiple sclerosis</a:t>
            </a:r>
            <a:endParaRPr sz="2400">
              <a:solidFill>
                <a:srgbClr val="FF6600"/>
              </a:solidFill>
            </a:endParaRPr>
          </a:p>
          <a:p>
            <a:pPr indent="-171767" lvl="1" marL="171450" rtl="0" algn="l">
              <a:spcBef>
                <a:spcPts val="600"/>
              </a:spcBef>
              <a:spcAft>
                <a:spcPts val="0"/>
              </a:spcAft>
              <a:buClr>
                <a:srgbClr val="FF6600"/>
              </a:buClr>
              <a:buSzPct val="100000"/>
              <a:buChar char="•"/>
            </a:pPr>
            <a:r>
              <a:t/>
            </a:r>
            <a:endParaRPr sz="2400">
              <a:solidFill>
                <a:srgbClr val="FF6600"/>
              </a:solidFill>
            </a:endParaRPr>
          </a:p>
        </p:txBody>
      </p:sp>
      <p:pic>
        <p:nvPicPr>
          <p:cNvPr descr="bbmapAsset2.jpg" id="134" name="Google Shape;134;p18"/>
          <p:cNvPicPr preferRelativeResize="0"/>
          <p:nvPr/>
        </p:nvPicPr>
        <p:blipFill rotWithShape="1">
          <a:blip r:embed="rId4">
            <a:alphaModFix/>
          </a:blip>
          <a:srcRect b="0" l="0" r="0" t="0"/>
          <a:stretch/>
        </p:blipFill>
        <p:spPr>
          <a:xfrm>
            <a:off x="4770438" y="2636838"/>
            <a:ext cx="3065462" cy="2843212"/>
          </a:xfrm>
          <a:prstGeom prst="rect">
            <a:avLst/>
          </a:prstGeom>
          <a:noFill/>
          <a:ln>
            <a:noFill/>
          </a:ln>
        </p:spPr>
      </p:pic>
      <p:cxnSp>
        <p:nvCxnSpPr>
          <p:cNvPr id="135" name="Google Shape;135;p18"/>
          <p:cNvCxnSpPr/>
          <p:nvPr/>
        </p:nvCxnSpPr>
        <p:spPr>
          <a:xfrm>
            <a:off x="2268538" y="5084763"/>
            <a:ext cx="4032250" cy="215900"/>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4"/>
                                        </p:tgtEl>
                                        <p:attrNameLst>
                                          <p:attrName>style.visibility</p:attrName>
                                        </p:attrNameLst>
                                      </p:cBhvr>
                                      <p:to>
                                        <p:strVal val="visible"/>
                                      </p:to>
                                    </p:set>
                                    <p:anim calcmode="lin" valueType="num">
                                      <p:cBhvr additive="base">
                                        <p:cTn dur="500"/>
                                        <p:tgtEl>
                                          <p:spTgt spid="134"/>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72"/>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Iris </a:t>
            </a:r>
            <a:endParaRPr/>
          </a:p>
        </p:txBody>
      </p:sp>
      <p:sp>
        <p:nvSpPr>
          <p:cNvPr id="588" name="Google Shape;588;p72"/>
          <p:cNvSpPr txBox="1"/>
          <p:nvPr>
            <p:ph idx="1" type="body"/>
          </p:nvPr>
        </p:nvSpPr>
        <p:spPr>
          <a:xfrm>
            <a:off x="274638" y="1298575"/>
            <a:ext cx="8594725" cy="4937125"/>
          </a:xfrm>
          <a:prstGeom prst="rect">
            <a:avLst/>
          </a:prstGeom>
          <a:noFill/>
          <a:ln>
            <a:noFill/>
          </a:ln>
        </p:spPr>
        <p:txBody>
          <a:bodyPr anchorCtr="0" anchor="t" bIns="45700" lIns="91425" spcFirstLastPara="1" rIns="91425" wrap="square" tIns="45700">
            <a:normAutofit lnSpcReduction="10000"/>
          </a:bodyPr>
          <a:lstStyle/>
          <a:p>
            <a:pPr indent="-196850" lvl="0" marL="171450" rtl="0" algn="l">
              <a:spcBef>
                <a:spcPts val="600"/>
              </a:spcBef>
              <a:spcAft>
                <a:spcPts val="0"/>
              </a:spcAft>
              <a:buSzPts val="2200"/>
              <a:buChar char="•"/>
            </a:pPr>
            <a:r>
              <a:rPr lang="en-US"/>
              <a:t>Form (colobomas, anterior synechiae, posterior synechiae, sphincter ruptures and iridodialysis)</a:t>
            </a:r>
            <a:endParaRPr/>
          </a:p>
          <a:p>
            <a:pPr indent="-196850" lvl="0" marL="171450" rtl="0" algn="l">
              <a:spcBef>
                <a:spcPts val="600"/>
              </a:spcBef>
              <a:spcAft>
                <a:spcPts val="0"/>
              </a:spcAft>
              <a:buSzPts val="2200"/>
              <a:buChar char="•"/>
            </a:pPr>
            <a:r>
              <a:rPr lang="en-US"/>
              <a:t>Size</a:t>
            </a:r>
            <a:endParaRPr/>
          </a:p>
          <a:p>
            <a:pPr indent="-196850" lvl="0" marL="171450" rtl="0" algn="l">
              <a:spcBef>
                <a:spcPts val="600"/>
              </a:spcBef>
              <a:spcAft>
                <a:spcPts val="0"/>
              </a:spcAft>
              <a:buSzPts val="2200"/>
              <a:buChar char="•"/>
            </a:pPr>
            <a:r>
              <a:rPr lang="en-US"/>
              <a:t>miosis in eye diseases: IC</a:t>
            </a:r>
            <a:endParaRPr/>
          </a:p>
          <a:p>
            <a:pPr indent="-196850" lvl="0" marL="171450" rtl="0" algn="l">
              <a:spcBef>
                <a:spcPts val="600"/>
              </a:spcBef>
              <a:spcAft>
                <a:spcPts val="0"/>
              </a:spcAft>
              <a:buSzPts val="2200"/>
              <a:buChar char="•"/>
            </a:pPr>
            <a:r>
              <a:rPr lang="en-US"/>
              <a:t>                          nervous diseases: tabes, Horner's syndrome and</a:t>
            </a:r>
            <a:endParaRPr/>
          </a:p>
          <a:p>
            <a:pPr indent="-196850" lvl="0" marL="171450" rtl="0" algn="l">
              <a:spcBef>
                <a:spcPts val="600"/>
              </a:spcBef>
              <a:spcAft>
                <a:spcPts val="0"/>
              </a:spcAft>
              <a:buSzPts val="2200"/>
              <a:buChar char="•"/>
            </a:pPr>
            <a:r>
              <a:rPr lang="en-US"/>
              <a:t>                          intoxication: narcosis, morphine, heroin</a:t>
            </a:r>
            <a:endParaRPr/>
          </a:p>
          <a:p>
            <a:pPr indent="-196850" lvl="0" marL="171450" rtl="0" algn="l">
              <a:spcBef>
                <a:spcPts val="600"/>
              </a:spcBef>
              <a:spcAft>
                <a:spcPts val="0"/>
              </a:spcAft>
              <a:buSzPts val="2200"/>
              <a:buChar char="•"/>
            </a:pPr>
            <a:r>
              <a:rPr lang="en-US"/>
              <a:t>mydriasis in eye diseases: acc. glaucoma, retinal ablation, contusions, optic nerve atrophy</a:t>
            </a:r>
            <a:endParaRPr/>
          </a:p>
          <a:p>
            <a:pPr indent="-196850" lvl="0" marL="171450" rtl="0" algn="l">
              <a:spcBef>
                <a:spcPts val="600"/>
              </a:spcBef>
              <a:spcAft>
                <a:spcPts val="0"/>
              </a:spcAft>
              <a:buSzPts val="2200"/>
              <a:buChar char="•"/>
            </a:pPr>
            <a:r>
              <a:rPr lang="en-US"/>
              <a:t>                          nervous diseases: n III,</a:t>
            </a:r>
            <a:endParaRPr/>
          </a:p>
          <a:p>
            <a:pPr indent="-196850" lvl="0" marL="171450" rtl="0" algn="l">
              <a:spcBef>
                <a:spcPts val="600"/>
              </a:spcBef>
              <a:spcAft>
                <a:spcPts val="0"/>
              </a:spcAft>
              <a:buSzPts val="2200"/>
              <a:buChar char="•"/>
            </a:pPr>
            <a:r>
              <a:rPr lang="en-US"/>
              <a:t>                          intoxication: botulism, diphtheria</a:t>
            </a:r>
            <a:endParaRPr/>
          </a:p>
          <a:p>
            <a:pPr indent="-196850" lvl="0" marL="171450" rtl="0" algn="l">
              <a:spcBef>
                <a:spcPts val="600"/>
              </a:spcBef>
              <a:spcAft>
                <a:spcPts val="0"/>
              </a:spcAft>
              <a:buSzPts val="2200"/>
              <a:buChar char="•"/>
            </a:pPr>
            <a:r>
              <a:rPr lang="en-US"/>
              <a:t>Reaction of the pupil to light, accommodation and convergence.</a:t>
            </a:r>
            <a:endParaRPr/>
          </a:p>
          <a:p>
            <a:pPr indent="-196850" lvl="0" marL="171450" rtl="0" algn="l">
              <a:spcBef>
                <a:spcPts val="600"/>
              </a:spcBef>
              <a:spcAft>
                <a:spcPts val="0"/>
              </a:spcAft>
              <a:buSzPts val="2200"/>
              <a:buChar char="•"/>
            </a:pPr>
            <a:r>
              <a:rPr lang="en-US"/>
              <a:t>Pupil reaction can be direct and consensual</a:t>
            </a:r>
            <a:endParaRPr/>
          </a:p>
          <a:p>
            <a:pPr indent="0" lvl="0" marL="171450" rtl="0" algn="l">
              <a:spcBef>
                <a:spcPts val="600"/>
              </a:spcBef>
              <a:spcAft>
                <a:spcPts val="0"/>
              </a:spcAft>
              <a:buNone/>
            </a:pPr>
            <a:r>
              <a:t/>
            </a:r>
            <a:endParaRPr b="1"/>
          </a:p>
        </p:txBody>
      </p:sp>
      <p:sp>
        <p:nvSpPr>
          <p:cNvPr id="589" name="Google Shape;589;p72"/>
          <p:cNvSpPr txBox="1"/>
          <p:nvPr/>
        </p:nvSpPr>
        <p:spPr>
          <a:xfrm>
            <a:off x="179388" y="3789363"/>
            <a:ext cx="360362"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rgbClr val="FF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73"/>
          <p:cNvSpPr txBox="1"/>
          <p:nvPr>
            <p:ph type="title"/>
          </p:nvPr>
        </p:nvSpPr>
        <p:spPr>
          <a:xfrm>
            <a:off x="276225" y="22860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Aqueous</a:t>
            </a:r>
            <a:r>
              <a:rPr lang="en-US"/>
              <a:t> humor</a:t>
            </a:r>
            <a:endParaRPr/>
          </a:p>
        </p:txBody>
      </p:sp>
      <p:sp>
        <p:nvSpPr>
          <p:cNvPr id="595" name="Google Shape;595;p73"/>
          <p:cNvSpPr txBox="1"/>
          <p:nvPr>
            <p:ph idx="1" type="body"/>
          </p:nvPr>
        </p:nvSpPr>
        <p:spPr>
          <a:xfrm>
            <a:off x="274638" y="1298575"/>
            <a:ext cx="8594725" cy="4937125"/>
          </a:xfrm>
          <a:prstGeom prst="rect">
            <a:avLst/>
          </a:prstGeom>
          <a:noFill/>
          <a:ln>
            <a:noFill/>
          </a:ln>
        </p:spPr>
        <p:txBody>
          <a:bodyPr anchorCtr="0" anchor="t" bIns="45700" lIns="91425" spcFirstLastPara="1" rIns="91425" wrap="square" tIns="45700">
            <a:normAutofit fontScale="85000" lnSpcReduction="20000"/>
          </a:bodyPr>
          <a:lstStyle/>
          <a:p>
            <a:pPr indent="-208280" lvl="0" marL="171450" rtl="0" algn="l">
              <a:spcBef>
                <a:spcPts val="600"/>
              </a:spcBef>
              <a:spcAft>
                <a:spcPts val="0"/>
              </a:spcAft>
              <a:buSzPct val="100000"/>
              <a:buChar char="•"/>
            </a:pPr>
            <a:r>
              <a:rPr lang="en-US" sz="2800"/>
              <a:t>0.3 ml of aqueous humor creates</a:t>
            </a:r>
            <a:endParaRPr sz="2800"/>
          </a:p>
          <a:p>
            <a:pPr indent="-208280" lvl="0" marL="171450" rtl="0" algn="l">
              <a:spcBef>
                <a:spcPts val="600"/>
              </a:spcBef>
              <a:spcAft>
                <a:spcPts val="0"/>
              </a:spcAft>
              <a:buSzPct val="100000"/>
              <a:buChar char="•"/>
            </a:pPr>
            <a:r>
              <a:rPr lang="en-US" sz="2800"/>
              <a:t>80 (processus ciliares) ciliary</a:t>
            </a:r>
            <a:endParaRPr sz="2800"/>
          </a:p>
          <a:p>
            <a:pPr indent="-208280" lvl="0" marL="171450" rtl="0" algn="l">
              <a:spcBef>
                <a:spcPts val="600"/>
              </a:spcBef>
              <a:spcAft>
                <a:spcPts val="0"/>
              </a:spcAft>
              <a:buSzPct val="100000"/>
              <a:buChar char="•"/>
            </a:pPr>
            <a:r>
              <a:rPr lang="en-US" sz="2800"/>
              <a:t>processus with two-layered epithelium</a:t>
            </a:r>
            <a:endParaRPr sz="2800"/>
          </a:p>
          <a:p>
            <a:pPr indent="-208280" lvl="0" marL="171450" rtl="0" algn="l">
              <a:spcBef>
                <a:spcPts val="600"/>
              </a:spcBef>
              <a:spcAft>
                <a:spcPts val="0"/>
              </a:spcAft>
              <a:buSzPct val="100000"/>
              <a:buChar char="•"/>
            </a:pPr>
            <a:r>
              <a:rPr lang="en-US" sz="2800"/>
              <a:t>2mm x 0.2mm - 1.5mm</a:t>
            </a:r>
            <a:endParaRPr sz="2800"/>
          </a:p>
          <a:p>
            <a:pPr indent="-208280" lvl="0" marL="171450" rtl="0" algn="l">
              <a:spcBef>
                <a:spcPts val="600"/>
              </a:spcBef>
              <a:spcAft>
                <a:spcPts val="0"/>
              </a:spcAft>
              <a:buSzPct val="100000"/>
              <a:buChar char="•"/>
            </a:pPr>
            <a:r>
              <a:rPr lang="en-US" sz="2800"/>
              <a:t>  is created by the mechanism:</a:t>
            </a:r>
            <a:endParaRPr sz="2800"/>
          </a:p>
          <a:p>
            <a:pPr indent="-208280" lvl="0" marL="171450" rtl="0" algn="l">
              <a:spcBef>
                <a:spcPts val="600"/>
              </a:spcBef>
              <a:spcAft>
                <a:spcPts val="0"/>
              </a:spcAft>
              <a:buSzPct val="100000"/>
              <a:buChar char="•"/>
            </a:pPr>
            <a:r>
              <a:rPr lang="en-US" sz="2800"/>
              <a:t>1. dialysis</a:t>
            </a:r>
            <a:endParaRPr sz="2800"/>
          </a:p>
          <a:p>
            <a:pPr indent="-208280" lvl="0" marL="171450" rtl="0" algn="l">
              <a:spcBef>
                <a:spcPts val="600"/>
              </a:spcBef>
              <a:spcAft>
                <a:spcPts val="0"/>
              </a:spcAft>
              <a:buSzPct val="100000"/>
              <a:buChar char="•"/>
            </a:pPr>
            <a:r>
              <a:rPr lang="en-US" sz="2800"/>
              <a:t>2. ultrafiltration</a:t>
            </a:r>
            <a:endParaRPr sz="2800"/>
          </a:p>
          <a:p>
            <a:pPr indent="-208280" lvl="0" marL="171450" rtl="0" algn="l">
              <a:spcBef>
                <a:spcPts val="600"/>
              </a:spcBef>
              <a:spcAft>
                <a:spcPts val="0"/>
              </a:spcAft>
              <a:buSzPct val="100000"/>
              <a:buChar char="•"/>
            </a:pPr>
            <a:r>
              <a:rPr lang="en-US" sz="2800"/>
              <a:t>3. active secretions</a:t>
            </a:r>
            <a:endParaRPr sz="2800"/>
          </a:p>
          <a:p>
            <a:pPr indent="-208280" lvl="0" marL="171450" rtl="0" algn="l">
              <a:spcBef>
                <a:spcPts val="600"/>
              </a:spcBef>
              <a:spcAft>
                <a:spcPts val="0"/>
              </a:spcAft>
              <a:buSzPct val="100000"/>
              <a:buChar char="•"/>
            </a:pPr>
            <a:r>
              <a:rPr lang="en-US" sz="2800"/>
              <a:t>The ciliary body consists of two parts:</a:t>
            </a:r>
            <a:endParaRPr sz="2800"/>
          </a:p>
          <a:p>
            <a:pPr indent="-208280" lvl="0" marL="171450" rtl="0" algn="l">
              <a:spcBef>
                <a:spcPts val="600"/>
              </a:spcBef>
              <a:spcAft>
                <a:spcPts val="0"/>
              </a:spcAft>
              <a:buSzPct val="100000"/>
              <a:buChar char="•"/>
            </a:pPr>
            <a:r>
              <a:rPr lang="en-US" sz="2800"/>
              <a:t>1. Pars plana flat part located 4.5 mm temporal to 3.5 mm nasal from the limbus</a:t>
            </a:r>
            <a:endParaRPr sz="2800"/>
          </a:p>
          <a:p>
            <a:pPr indent="-208280" lvl="0" marL="171450" rtl="0" algn="l">
              <a:spcBef>
                <a:spcPts val="600"/>
              </a:spcBef>
              <a:spcAft>
                <a:spcPts val="0"/>
              </a:spcAft>
              <a:buSzPct val="100000"/>
              <a:buChar char="•"/>
            </a:pPr>
            <a:r>
              <a:rPr lang="en-US" sz="2800"/>
              <a:t>2. Pars plicata – 70 to 80 ciliary processes (processus ciliares)</a:t>
            </a:r>
            <a:endParaRPr sz="2800"/>
          </a:p>
          <a:p>
            <a:pPr indent="0" lvl="0" marL="171450" rtl="0" algn="l">
              <a:spcBef>
                <a:spcPts val="600"/>
              </a:spcBef>
              <a:spcAft>
                <a:spcPts val="0"/>
              </a:spcAft>
              <a:buNone/>
            </a:pPr>
            <a:r>
              <a:t/>
            </a:r>
            <a:endParaRPr sz="2800"/>
          </a:p>
        </p:txBody>
      </p:sp>
      <p:pic>
        <p:nvPicPr>
          <p:cNvPr id="596" name="Google Shape;596;p73"/>
          <p:cNvPicPr preferRelativeResize="0"/>
          <p:nvPr/>
        </p:nvPicPr>
        <p:blipFill rotWithShape="1">
          <a:blip r:embed="rId3">
            <a:alphaModFix/>
          </a:blip>
          <a:srcRect b="0" l="0" r="0" t="0"/>
          <a:stretch/>
        </p:blipFill>
        <p:spPr>
          <a:xfrm>
            <a:off x="5580063" y="260350"/>
            <a:ext cx="3384550" cy="345598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74"/>
          <p:cNvSpPr txBox="1"/>
          <p:nvPr>
            <p:ph type="title"/>
          </p:nvPr>
        </p:nvSpPr>
        <p:spPr>
          <a:xfrm>
            <a:off x="276225" y="-563563"/>
            <a:ext cx="8591550" cy="4064001"/>
          </a:xfrm>
          <a:prstGeom prst="rect">
            <a:avLst/>
          </a:prstGeom>
          <a:noFill/>
          <a:ln>
            <a:noFill/>
          </a:ln>
        </p:spPr>
        <p:txBody>
          <a:bodyPr anchorCtr="0" anchor="b" bIns="45700" lIns="91425" spcFirstLastPara="1" rIns="91425" wrap="square" tIns="45700">
            <a:normAutofit fontScale="90000"/>
          </a:bodyPr>
          <a:lstStyle/>
          <a:p>
            <a:pPr indent="0" lvl="0" marL="0" rtl="0" algn="l">
              <a:spcBef>
                <a:spcPts val="0"/>
              </a:spcBef>
              <a:spcAft>
                <a:spcPts val="0"/>
              </a:spcAft>
              <a:buNone/>
            </a:pPr>
            <a:r>
              <a:rPr b="1" lang="en-US" u="sng"/>
              <a:t>The role of </a:t>
            </a:r>
            <a:r>
              <a:rPr b="1" lang="en-US" u="sng"/>
              <a:t>aqueous</a:t>
            </a:r>
            <a:r>
              <a:rPr b="1" lang="en-US" u="sng"/>
              <a:t> humor</a:t>
            </a:r>
            <a:r>
              <a:rPr b="1" lang="en-US" u="sng"/>
              <a:t> </a:t>
            </a:r>
            <a:r>
              <a:rPr lang="en-US"/>
              <a:t>:</a:t>
            </a:r>
            <a:br>
              <a:rPr lang="en-US"/>
            </a:br>
            <a:r>
              <a:rPr lang="en-US"/>
              <a:t>1. refraction 2. nutrition 3. oxygenation</a:t>
            </a:r>
            <a:endParaRPr/>
          </a:p>
          <a:p>
            <a:pPr indent="0" lvl="0" marL="0" rtl="0" algn="l">
              <a:spcBef>
                <a:spcPts val="0"/>
              </a:spcBef>
              <a:spcAft>
                <a:spcPts val="0"/>
              </a:spcAft>
              <a:buNone/>
            </a:pPr>
            <a:r>
              <a:rPr lang="en-US"/>
              <a:t>4. intraocular pressure</a:t>
            </a:r>
            <a:endParaRPr/>
          </a:p>
          <a:p>
            <a:pPr indent="0" lvl="0" marL="0" rtl="0" algn="l">
              <a:spcBef>
                <a:spcPts val="0"/>
              </a:spcBef>
              <a:spcAft>
                <a:spcPts val="0"/>
              </a:spcAft>
              <a:buNone/>
            </a:pPr>
            <a:r>
              <a:rPr lang="en-US"/>
              <a:t>5. removing the products of metabolism and inflammation</a:t>
            </a:r>
            <a:endParaRPr/>
          </a:p>
          <a:p>
            <a:pPr indent="0" lvl="0" marL="0" rtl="0" algn="l">
              <a:spcBef>
                <a:spcPts val="0"/>
              </a:spcBef>
              <a:spcAft>
                <a:spcPts val="0"/>
              </a:spcAft>
              <a:buNone/>
            </a:pPr>
            <a:r>
              <a:rPr lang="en-US"/>
              <a:t>6. maintenance of temperature differences between the warmer lens and the cooler cornea</a:t>
            </a:r>
            <a:endParaRPr/>
          </a:p>
          <a:p>
            <a:pPr indent="0" lvl="0" marL="0" rtl="0" algn="l">
              <a:spcBef>
                <a:spcPts val="0"/>
              </a:spcBef>
              <a:spcAft>
                <a:spcPts val="0"/>
              </a:spcAft>
              <a:buNone/>
            </a:pPr>
            <a:r>
              <a:rPr lang="en-US"/>
              <a:t> </a:t>
            </a:r>
            <a:endParaRPr/>
          </a:p>
        </p:txBody>
      </p:sp>
      <p:sp>
        <p:nvSpPr>
          <p:cNvPr id="602" name="Google Shape;602;p74"/>
          <p:cNvSpPr txBox="1"/>
          <p:nvPr>
            <p:ph idx="1" type="body"/>
          </p:nvPr>
        </p:nvSpPr>
        <p:spPr>
          <a:xfrm>
            <a:off x="274638" y="3573463"/>
            <a:ext cx="8594725" cy="3284537"/>
          </a:xfrm>
          <a:prstGeom prst="rect">
            <a:avLst/>
          </a:prstGeom>
          <a:noFill/>
          <a:ln>
            <a:noFill/>
          </a:ln>
        </p:spPr>
        <p:txBody>
          <a:bodyPr anchorCtr="0" anchor="t" bIns="45700" lIns="91425" spcFirstLastPara="1" rIns="91425" wrap="square" tIns="45700">
            <a:normAutofit fontScale="47500" lnSpcReduction="20000"/>
          </a:bodyPr>
          <a:lstStyle/>
          <a:p>
            <a:pPr indent="-146208" lvl="1" marL="344487" rtl="0" algn="l">
              <a:spcBef>
                <a:spcPts val="600"/>
              </a:spcBef>
              <a:spcAft>
                <a:spcPts val="0"/>
              </a:spcAft>
              <a:buSzPct val="87878"/>
              <a:buChar char="•"/>
            </a:pPr>
            <a:r>
              <a:rPr lang="en-US" sz="3300"/>
              <a:t>Chemical composition of aqueous humor: 99% water and 5-6mg/100 ml of protein</a:t>
            </a:r>
            <a:endParaRPr sz="3300"/>
          </a:p>
          <a:p>
            <a:pPr indent="-146208" lvl="1" marL="344487" rtl="0" algn="l">
              <a:spcBef>
                <a:spcPts val="600"/>
              </a:spcBef>
              <a:spcAft>
                <a:spcPts val="0"/>
              </a:spcAft>
              <a:buSzPct val="87878"/>
              <a:buChar char="•"/>
            </a:pPr>
            <a:r>
              <a:rPr lang="en-US" sz="3300"/>
              <a:t>1. AK 2. ascorbic acid 3. lactic acid (it is the substance of the lens) 4. hyaluronic acid (also originates from the vitreous body) 5. Na+ (the most important cation, active transport)</a:t>
            </a:r>
            <a:endParaRPr sz="3300"/>
          </a:p>
          <a:p>
            <a:pPr indent="-146208" lvl="1" marL="344487" rtl="0" algn="l">
              <a:spcBef>
                <a:spcPts val="600"/>
              </a:spcBef>
              <a:spcAft>
                <a:spcPts val="0"/>
              </a:spcAft>
              <a:buSzPct val="87878"/>
              <a:buChar char="•"/>
            </a:pPr>
            <a:r>
              <a:rPr lang="en-US" sz="3300"/>
              <a:t>Secondary aqueous humor - plasmoid</a:t>
            </a:r>
            <a:endParaRPr sz="3300"/>
          </a:p>
          <a:p>
            <a:pPr indent="-146208" lvl="1" marL="344487" rtl="0" algn="l">
              <a:spcBef>
                <a:spcPts val="600"/>
              </a:spcBef>
              <a:spcAft>
                <a:spcPts val="0"/>
              </a:spcAft>
              <a:buSzPct val="87878"/>
              <a:buChar char="•"/>
            </a:pPr>
            <a:r>
              <a:rPr lang="en-US" sz="3300"/>
              <a:t>  (albumins, globulins, gammaglobulins, urea, glucose, ml acid, ascorbic acid, hyaluronic acid)</a:t>
            </a:r>
            <a:endParaRPr sz="3300"/>
          </a:p>
          <a:p>
            <a:pPr indent="-146208" lvl="1" marL="344487" rtl="0" algn="l">
              <a:spcBef>
                <a:spcPts val="600"/>
              </a:spcBef>
              <a:spcAft>
                <a:spcPts val="0"/>
              </a:spcAft>
              <a:buSzPct val="87878"/>
              <a:buChar char="•"/>
            </a:pPr>
            <a:r>
              <a:rPr lang="en-US" sz="3300"/>
              <a:t>Methods of examination of aqueous humor:</a:t>
            </a:r>
            <a:endParaRPr sz="3300"/>
          </a:p>
          <a:p>
            <a:pPr indent="-146208" lvl="1" marL="344487" rtl="0" algn="l">
              <a:spcBef>
                <a:spcPts val="600"/>
              </a:spcBef>
              <a:spcAft>
                <a:spcPts val="0"/>
              </a:spcAft>
              <a:buSzPct val="87878"/>
              <a:buChar char="•"/>
            </a:pPr>
            <a:r>
              <a:rPr lang="en-US" sz="3300"/>
              <a:t>1. in vivo - on a biomicroscope</a:t>
            </a:r>
            <a:endParaRPr sz="3300"/>
          </a:p>
          <a:p>
            <a:pPr indent="-146208" lvl="1" marL="344487" rtl="0" algn="l">
              <a:spcBef>
                <a:spcPts val="600"/>
              </a:spcBef>
              <a:spcAft>
                <a:spcPts val="0"/>
              </a:spcAft>
              <a:buSzPct val="87878"/>
              <a:buChar char="•"/>
            </a:pPr>
            <a:r>
              <a:rPr lang="en-US" sz="3300"/>
              <a:t>2, in vitro - Anterior chamber puncture (Amsler 1943 g): cytological (there), bacteriological: for bacteria and fungi and when endophthalmitis is suspected, biochemical, immunological (specific and total antibodies to determine local production and with an etiological goal)</a:t>
            </a:r>
            <a:endParaRPr sz="3300"/>
          </a:p>
          <a:p>
            <a:pPr indent="0" lvl="0" marL="344487" rtl="0" algn="l">
              <a:spcBef>
                <a:spcPts val="600"/>
              </a:spcBef>
              <a:spcAft>
                <a:spcPts val="0"/>
              </a:spcAft>
              <a:buNone/>
            </a:pPr>
            <a:r>
              <a:t/>
            </a:r>
            <a:endParaRPr sz="3300"/>
          </a:p>
          <a:p>
            <a:pPr indent="-94615" lvl="0" marL="171450" rtl="0" algn="l">
              <a:spcBef>
                <a:spcPts val="600"/>
              </a:spcBef>
              <a:spcAft>
                <a:spcPts val="0"/>
              </a:spcAft>
              <a:buSzPct val="100000"/>
              <a:buFont typeface="Arial"/>
              <a:buNone/>
            </a:pPr>
            <a:r>
              <a:t/>
            </a:r>
            <a:endParaRPr/>
          </a:p>
          <a:p>
            <a:pPr indent="-94615" lvl="0" marL="171450" rtl="0" algn="l">
              <a:spcBef>
                <a:spcPts val="600"/>
              </a:spcBef>
              <a:spcAft>
                <a:spcPts val="0"/>
              </a:spcAft>
              <a:buSzPct val="100000"/>
              <a:buFont typeface="Arial"/>
              <a:buNone/>
            </a:pPr>
            <a:r>
              <a:t/>
            </a:r>
            <a:endParaRPr/>
          </a:p>
        </p:txBody>
      </p:sp>
      <p:sp>
        <p:nvSpPr>
          <p:cNvPr id="603" name="Google Shape;603;p74"/>
          <p:cNvSpPr/>
          <p:nvPr/>
        </p:nvSpPr>
        <p:spPr>
          <a:xfrm>
            <a:off x="0" y="5157788"/>
            <a:ext cx="390525" cy="36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rgbClr val="FF0000"/>
              </a:solidFill>
              <a:latin typeface="Arial"/>
              <a:ea typeface="Arial"/>
              <a:cs typeface="Arial"/>
              <a:sym typeface="Arial"/>
            </a:endParaRPr>
          </a:p>
        </p:txBody>
      </p:sp>
      <p:sp>
        <p:nvSpPr>
          <p:cNvPr id="604" name="Google Shape;604;p74"/>
          <p:cNvSpPr/>
          <p:nvPr/>
        </p:nvSpPr>
        <p:spPr>
          <a:xfrm>
            <a:off x="34925" y="115888"/>
            <a:ext cx="504825" cy="369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19"/>
          <p:cNvPicPr preferRelativeResize="0"/>
          <p:nvPr>
            <p:ph idx="2" type="pic"/>
          </p:nvPr>
        </p:nvPicPr>
        <p:blipFill rotWithShape="1">
          <a:blip r:embed="rId3">
            <a:alphaModFix/>
          </a:blip>
          <a:srcRect b="0" l="18646" r="18646" t="0"/>
          <a:stretch/>
        </p:blipFill>
        <p:spPr>
          <a:xfrm>
            <a:off x="3409950" y="-99392"/>
            <a:ext cx="5734050" cy="6858000"/>
          </a:xfrm>
          <a:prstGeom prst="rect">
            <a:avLst/>
          </a:prstGeom>
          <a:noFill/>
          <a:ln>
            <a:noFill/>
          </a:ln>
        </p:spPr>
      </p:pic>
      <p:cxnSp>
        <p:nvCxnSpPr>
          <p:cNvPr id="141" name="Google Shape;141;p19"/>
          <p:cNvCxnSpPr/>
          <p:nvPr/>
        </p:nvCxnSpPr>
        <p:spPr>
          <a:xfrm flipH="1" rot="10800000">
            <a:off x="2051720" y="1773240"/>
            <a:ext cx="2664743" cy="1007688"/>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cxnSp>
        <p:nvCxnSpPr>
          <p:cNvPr id="142" name="Google Shape;142;p19"/>
          <p:cNvCxnSpPr/>
          <p:nvPr/>
        </p:nvCxnSpPr>
        <p:spPr>
          <a:xfrm>
            <a:off x="1979712" y="2780928"/>
            <a:ext cx="5113015" cy="288033"/>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cxnSp>
        <p:nvCxnSpPr>
          <p:cNvPr id="143" name="Google Shape;143;p19"/>
          <p:cNvCxnSpPr/>
          <p:nvPr/>
        </p:nvCxnSpPr>
        <p:spPr>
          <a:xfrm>
            <a:off x="2195736" y="2852936"/>
            <a:ext cx="2664296" cy="1368152"/>
          </a:xfrm>
          <a:prstGeom prst="straightConnector1">
            <a:avLst/>
          </a:prstGeom>
          <a:noFill/>
          <a:ln cap="flat" cmpd="sng" w="19050">
            <a:solidFill>
              <a:schemeClr val="accent1"/>
            </a:solidFill>
            <a:prstDash val="solid"/>
            <a:round/>
            <a:headEnd len="sm" w="sm" type="none"/>
            <a:tailEnd len="med" w="med" type="stealth"/>
          </a:ln>
          <a:effectLst>
            <a:outerShdw blurRad="38100" rotWithShape="0" algn="br" dir="2700000" dist="25400">
              <a:srgbClr val="000000">
                <a:alpha val="40000"/>
              </a:srgbClr>
            </a:outerShdw>
          </a:effectLst>
        </p:spPr>
      </p:cxnSp>
      <p:sp>
        <p:nvSpPr>
          <p:cNvPr id="144" name="Google Shape;144;p19"/>
          <p:cNvSpPr txBox="1"/>
          <p:nvPr>
            <p:ph idx="1" type="body"/>
          </p:nvPr>
        </p:nvSpPr>
        <p:spPr>
          <a:xfrm>
            <a:off x="0" y="1536700"/>
            <a:ext cx="5004048" cy="53213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lnSpc>
                <a:spcPct val="90000"/>
              </a:lnSpc>
              <a:spcBef>
                <a:spcPts val="600"/>
              </a:spcBef>
              <a:spcAft>
                <a:spcPts val="0"/>
              </a:spcAft>
              <a:buNone/>
            </a:pPr>
            <a:r>
              <a:rPr lang="en-US" sz="2800"/>
              <a:t>A) Granulomatous - focal and multifocal accompanied by vitritis and regional vasculitis: :</a:t>
            </a:r>
            <a:endParaRPr sz="2800"/>
          </a:p>
          <a:p>
            <a:pPr indent="0" lvl="0" marL="0" rtl="0" algn="l">
              <a:lnSpc>
                <a:spcPct val="90000"/>
              </a:lnSpc>
              <a:spcBef>
                <a:spcPts val="600"/>
              </a:spcBef>
              <a:spcAft>
                <a:spcPts val="0"/>
              </a:spcAft>
              <a:buNone/>
            </a:pPr>
            <a:r>
              <a:rPr lang="en-US" sz="2800"/>
              <a:t>Central</a:t>
            </a:r>
            <a:endParaRPr sz="2800"/>
          </a:p>
          <a:p>
            <a:pPr indent="0" lvl="0" marL="0" rtl="0" algn="l">
              <a:lnSpc>
                <a:spcPct val="90000"/>
              </a:lnSpc>
              <a:spcBef>
                <a:spcPts val="600"/>
              </a:spcBef>
              <a:spcAft>
                <a:spcPts val="0"/>
              </a:spcAft>
              <a:buNone/>
            </a:pPr>
            <a:r>
              <a:rPr lang="en-US" sz="2800"/>
              <a:t>Paracentral</a:t>
            </a:r>
            <a:endParaRPr sz="2800"/>
          </a:p>
          <a:p>
            <a:pPr indent="0" lvl="0" marL="0" rtl="0" algn="l">
              <a:lnSpc>
                <a:spcPct val="90000"/>
              </a:lnSpc>
              <a:spcBef>
                <a:spcPts val="600"/>
              </a:spcBef>
              <a:spcAft>
                <a:spcPts val="0"/>
              </a:spcAft>
              <a:buNone/>
            </a:pPr>
            <a:r>
              <a:rPr lang="en-US" sz="2800"/>
              <a:t>      Juxtapapillary</a:t>
            </a:r>
            <a:endParaRPr sz="2800"/>
          </a:p>
          <a:p>
            <a:pPr indent="0" lvl="0" marL="0" rtl="0" algn="l">
              <a:lnSpc>
                <a:spcPct val="90000"/>
              </a:lnSpc>
              <a:spcBef>
                <a:spcPts val="600"/>
              </a:spcBef>
              <a:spcAft>
                <a:spcPts val="0"/>
              </a:spcAft>
              <a:buNone/>
            </a:pPr>
            <a:r>
              <a:rPr lang="en-US" sz="2800"/>
              <a:t>Multifocal</a:t>
            </a:r>
            <a:endParaRPr sz="2800"/>
          </a:p>
          <a:p>
            <a:pPr indent="0" lvl="0" marL="0" rtl="0" algn="l">
              <a:lnSpc>
                <a:spcPct val="90000"/>
              </a:lnSpc>
              <a:spcBef>
                <a:spcPts val="600"/>
              </a:spcBef>
              <a:spcAft>
                <a:spcPts val="0"/>
              </a:spcAft>
              <a:buNone/>
            </a:pPr>
            <a:r>
              <a:t/>
            </a:r>
            <a:endParaRPr sz="2800"/>
          </a:p>
          <a:p>
            <a:pPr indent="0" lvl="0" marL="0" rtl="0" algn="l">
              <a:lnSpc>
                <a:spcPct val="90000"/>
              </a:lnSpc>
              <a:spcBef>
                <a:spcPts val="600"/>
              </a:spcBef>
              <a:spcAft>
                <a:spcPts val="0"/>
              </a:spcAft>
              <a:buNone/>
            </a:pPr>
            <a:r>
              <a:rPr lang="en-US" sz="2800"/>
              <a:t>B) Non-granulomatous-diffuse</a:t>
            </a:r>
            <a:endParaRPr sz="2800"/>
          </a:p>
          <a:p>
            <a:pPr indent="0" lvl="0" marL="0" rtl="0" algn="l">
              <a:lnSpc>
                <a:spcPct val="90000"/>
              </a:lnSpc>
              <a:spcBef>
                <a:spcPts val="600"/>
              </a:spcBef>
              <a:spcAft>
                <a:spcPts val="0"/>
              </a:spcAft>
              <a:buNone/>
            </a:pPr>
            <a:r>
              <a:t/>
            </a:r>
            <a:endParaRPr sz="2800"/>
          </a:p>
          <a:p>
            <a:pPr indent="0" lvl="0" marL="0" rtl="0" algn="l">
              <a:lnSpc>
                <a:spcPct val="90000"/>
              </a:lnSpc>
              <a:spcBef>
                <a:spcPts val="600"/>
              </a:spcBef>
              <a:spcAft>
                <a:spcPts val="0"/>
              </a:spcAft>
              <a:buNone/>
            </a:pPr>
            <a:r>
              <a:rPr lang="en-US" sz="2800"/>
              <a:t>Subjective symptoms - no trias</a:t>
            </a:r>
            <a:endParaRPr sz="2800"/>
          </a:p>
          <a:p>
            <a:pPr indent="0" lvl="0" marL="0" rtl="0" algn="l">
              <a:lnSpc>
                <a:spcPct val="90000"/>
              </a:lnSpc>
              <a:spcBef>
                <a:spcPts val="600"/>
              </a:spcBef>
              <a:spcAft>
                <a:spcPts val="0"/>
              </a:spcAft>
              <a:buNone/>
            </a:pPr>
            <a:r>
              <a:rPr lang="en-US" sz="2800"/>
              <a:t>Pain only in sclerouveitis and neuritis</a:t>
            </a:r>
            <a:endParaRPr sz="2800"/>
          </a:p>
          <a:p>
            <a:pPr indent="0" lvl="0" marL="0" rtl="0" algn="l">
              <a:lnSpc>
                <a:spcPct val="90000"/>
              </a:lnSpc>
              <a:spcBef>
                <a:spcPts val="600"/>
              </a:spcBef>
              <a:spcAft>
                <a:spcPts val="0"/>
              </a:spcAft>
              <a:buNone/>
            </a:pPr>
            <a:r>
              <a:rPr lang="en-US" sz="2800"/>
              <a:t>Objective signs-</a:t>
            </a:r>
            <a:endParaRPr sz="2800"/>
          </a:p>
          <a:p>
            <a:pPr indent="0" lvl="0" marL="0" rtl="0" algn="l">
              <a:lnSpc>
                <a:spcPct val="90000"/>
              </a:lnSpc>
              <a:spcBef>
                <a:spcPts val="600"/>
              </a:spcBef>
              <a:spcAft>
                <a:spcPts val="0"/>
              </a:spcAft>
              <a:buNone/>
            </a:pPr>
            <a:r>
              <a:rPr lang="en-US" sz="2800"/>
              <a:t>     vision loss, mousch volant</a:t>
            </a:r>
            <a:endParaRPr sz="2800"/>
          </a:p>
          <a:p>
            <a:pPr indent="0" lvl="0" marL="0" rtl="0" algn="l">
              <a:lnSpc>
                <a:spcPct val="90000"/>
              </a:lnSpc>
              <a:spcBef>
                <a:spcPts val="600"/>
              </a:spcBef>
              <a:spcAft>
                <a:spcPts val="0"/>
              </a:spcAft>
              <a:buNone/>
            </a:pPr>
            <a:r>
              <a:rPr lang="en-US" sz="2800"/>
              <a:t>      changes in the field of vision</a:t>
            </a:r>
            <a:endParaRPr sz="2800"/>
          </a:p>
          <a:p>
            <a:pPr indent="0" lvl="0" marL="0" rtl="0" algn="l">
              <a:lnSpc>
                <a:spcPct val="90000"/>
              </a:lnSpc>
              <a:spcBef>
                <a:spcPts val="600"/>
              </a:spcBef>
              <a:spcAft>
                <a:spcPts val="0"/>
              </a:spcAft>
              <a:buNone/>
            </a:pPr>
            <a:r>
              <a:rPr lang="en-US" sz="2800"/>
              <a:t>Clinical picture -</a:t>
            </a:r>
            <a:endParaRPr sz="2800"/>
          </a:p>
          <a:p>
            <a:pPr indent="0" lvl="0" marL="0" rtl="0" algn="l">
              <a:lnSpc>
                <a:spcPct val="90000"/>
              </a:lnSpc>
              <a:spcBef>
                <a:spcPts val="600"/>
              </a:spcBef>
              <a:spcAft>
                <a:spcPts val="0"/>
              </a:spcAft>
              <a:buNone/>
            </a:pPr>
            <a:r>
              <a:rPr lang="en-US" sz="2800"/>
              <a:t>      grayish-yellowish infiltrate</a:t>
            </a:r>
            <a:endParaRPr sz="2800"/>
          </a:p>
          <a:p>
            <a:pPr indent="0" lvl="0" marL="0" rtl="0" algn="l">
              <a:lnSpc>
                <a:spcPct val="90000"/>
              </a:lnSpc>
              <a:spcBef>
                <a:spcPts val="600"/>
              </a:spcBef>
              <a:spcAft>
                <a:spcPts val="0"/>
              </a:spcAft>
              <a:buNone/>
            </a:pPr>
            <a:r>
              <a:rPr lang="en-US" sz="2800"/>
              <a:t>Complications-</a:t>
            </a:r>
            <a:endParaRPr sz="2800"/>
          </a:p>
          <a:p>
            <a:pPr indent="0" lvl="0" marL="0" rtl="0" algn="l">
              <a:lnSpc>
                <a:spcPct val="90000"/>
              </a:lnSpc>
              <a:spcBef>
                <a:spcPts val="600"/>
              </a:spcBef>
              <a:spcAft>
                <a:spcPts val="0"/>
              </a:spcAft>
              <a:buNone/>
            </a:pPr>
            <a:r>
              <a:rPr lang="en-US" sz="2800"/>
              <a:t>      CME, epiretinal membranes,</a:t>
            </a:r>
            <a:endParaRPr sz="2800"/>
          </a:p>
          <a:p>
            <a:pPr indent="0" lvl="0" marL="0" rtl="0" algn="l">
              <a:lnSpc>
                <a:spcPct val="90000"/>
              </a:lnSpc>
              <a:spcBef>
                <a:spcPts val="600"/>
              </a:spcBef>
              <a:spcAft>
                <a:spcPts val="0"/>
              </a:spcAft>
              <a:buNone/>
            </a:pPr>
            <a:r>
              <a:rPr lang="en-US" sz="2800"/>
              <a:t>      NVS of the retina and choroid,</a:t>
            </a:r>
            <a:endParaRPr sz="2800"/>
          </a:p>
          <a:p>
            <a:pPr indent="0" lvl="0" marL="0" rtl="0" algn="l">
              <a:lnSpc>
                <a:spcPct val="90000"/>
              </a:lnSpc>
              <a:spcBef>
                <a:spcPts val="600"/>
              </a:spcBef>
              <a:spcAft>
                <a:spcPts val="0"/>
              </a:spcAft>
              <a:buNone/>
            </a:pPr>
            <a:r>
              <a:rPr lang="en-US" sz="2800"/>
              <a:t>      retinal ablation, atrophy</a:t>
            </a:r>
            <a:endParaRPr sz="2800"/>
          </a:p>
          <a:p>
            <a:pPr indent="0" lvl="0" marL="0" rtl="0" algn="l">
              <a:lnSpc>
                <a:spcPct val="90000"/>
              </a:lnSpc>
              <a:spcBef>
                <a:spcPts val="600"/>
              </a:spcBef>
              <a:spcAft>
                <a:spcPts val="0"/>
              </a:spcAft>
              <a:buNone/>
            </a:pPr>
            <a:r>
              <a:rPr lang="en-US" sz="2800"/>
              <a:t>      papillae, cataract,</a:t>
            </a:r>
            <a:endParaRPr sz="2800"/>
          </a:p>
          <a:p>
            <a:pPr indent="0" lvl="0" marL="0" rtl="0" algn="l">
              <a:lnSpc>
                <a:spcPct val="90000"/>
              </a:lnSpc>
              <a:spcBef>
                <a:spcPts val="600"/>
              </a:spcBef>
              <a:spcAft>
                <a:spcPts val="0"/>
              </a:spcAft>
              <a:buSzPct val="100000"/>
              <a:buNone/>
            </a:pPr>
            <a:r>
              <a:t/>
            </a:r>
            <a:endParaRPr sz="2800"/>
          </a:p>
        </p:txBody>
      </p:sp>
      <p:sp>
        <p:nvSpPr>
          <p:cNvPr id="145" name="Google Shape;145;p19"/>
          <p:cNvSpPr txBox="1"/>
          <p:nvPr>
            <p:ph type="title"/>
          </p:nvPr>
        </p:nvSpPr>
        <p:spPr>
          <a:xfrm>
            <a:off x="250824" y="392112"/>
            <a:ext cx="5088000" cy="151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990"/>
              <a:buNone/>
            </a:pPr>
            <a:r>
              <a:rPr lang="en-US" sz="2290">
                <a:solidFill>
                  <a:srgbClr val="FF6600"/>
                </a:solidFill>
              </a:rPr>
              <a:t>Posterior uveitis</a:t>
            </a:r>
            <a:endParaRPr sz="2290">
              <a:solidFill>
                <a:srgbClr val="FF6600"/>
              </a:solidFill>
            </a:endParaRPr>
          </a:p>
          <a:p>
            <a:pPr indent="0" lvl="0" marL="0" rtl="0" algn="l">
              <a:spcBef>
                <a:spcPts val="0"/>
              </a:spcBef>
              <a:spcAft>
                <a:spcPts val="0"/>
              </a:spcAft>
              <a:buSzPts val="990"/>
              <a:buNone/>
            </a:pPr>
            <a:r>
              <a:rPr lang="en-US" sz="2290">
                <a:solidFill>
                  <a:srgbClr val="FF6600"/>
                </a:solidFill>
              </a:rPr>
              <a:t>  is inflammation of the choroid</a:t>
            </a:r>
            <a:endParaRPr sz="2290">
              <a:solidFill>
                <a:srgbClr val="FF6600"/>
              </a:solidFill>
            </a:endParaRPr>
          </a:p>
          <a:p>
            <a:pPr indent="0" lvl="0" marL="0" rtl="0" algn="l">
              <a:spcBef>
                <a:spcPts val="0"/>
              </a:spcBef>
              <a:spcAft>
                <a:spcPts val="0"/>
              </a:spcAft>
              <a:buSzPts val="990"/>
              <a:buNone/>
            </a:pPr>
            <a:r>
              <a:rPr lang="en-US" sz="2290">
                <a:solidFill>
                  <a:srgbClr val="FF6600"/>
                </a:solidFill>
              </a:rPr>
              <a:t>  - chorioretinitis and retinochoriditis,</a:t>
            </a:r>
            <a:endParaRPr sz="2290">
              <a:solidFill>
                <a:srgbClr val="FF6600"/>
              </a:solidFill>
            </a:endParaRPr>
          </a:p>
          <a:p>
            <a:pPr indent="0" lvl="0" marL="0" rtl="0" algn="l">
              <a:spcBef>
                <a:spcPts val="0"/>
              </a:spcBef>
              <a:spcAft>
                <a:spcPts val="0"/>
              </a:spcAft>
              <a:buSzPts val="990"/>
              <a:buNone/>
            </a:pPr>
            <a:r>
              <a:rPr lang="en-US" sz="2290">
                <a:solidFill>
                  <a:srgbClr val="FF6600"/>
                </a:solidFill>
              </a:rPr>
              <a:t>  - neuroretinitis</a:t>
            </a:r>
            <a:endParaRPr sz="2290">
              <a:solidFill>
                <a:srgbClr val="FF6600"/>
              </a:solidFill>
            </a:endParaRPr>
          </a:p>
          <a:p>
            <a:pPr indent="0" lvl="0" marL="0" rtl="0" algn="l">
              <a:spcBef>
                <a:spcPts val="0"/>
              </a:spcBef>
              <a:spcAft>
                <a:spcPts val="0"/>
              </a:spcAft>
              <a:buNone/>
            </a:pPr>
            <a:r>
              <a:t/>
            </a:r>
            <a:endParaRPr sz="2290">
              <a:solidFill>
                <a:srgbClr val="FF66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500"/>
                                        <p:tgtEl>
                                          <p:spTgt spid="141"/>
                                        </p:tgtEl>
                                      </p:cBhvr>
                                    </p:animEffect>
                                  </p:childTnLst>
                                </p:cTn>
                              </p:par>
                              <p:par>
                                <p:cTn fill="hold" nodeType="withEffect" presetClass="entr" presetID="1" presetSubtype="0">
                                  <p:stCondLst>
                                    <p:cond delay="0"/>
                                  </p:stCondLst>
                                  <p:childTnLst>
                                    <p:set>
                                      <p:cBhvr>
                                        <p:cTn dur="1" fill="hold">
                                          <p:stCondLst>
                                            <p:cond delay="0"/>
                                          </p:stCondLst>
                                        </p:cTn>
                                        <p:tgtEl>
                                          <p:spTgt spid="14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0"/>
          <p:cNvSpPr txBox="1"/>
          <p:nvPr>
            <p:ph type="title"/>
          </p:nvPr>
        </p:nvSpPr>
        <p:spPr>
          <a:xfrm>
            <a:off x="276225" y="-315913"/>
            <a:ext cx="8591550" cy="1066801"/>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sz="4000"/>
              <a:t>Diagnostic procedures in uveitis</a:t>
            </a:r>
            <a:endParaRPr sz="4000"/>
          </a:p>
        </p:txBody>
      </p:sp>
      <p:sp>
        <p:nvSpPr>
          <p:cNvPr id="151" name="Google Shape;151;p20"/>
          <p:cNvSpPr txBox="1"/>
          <p:nvPr>
            <p:ph idx="1" type="body"/>
          </p:nvPr>
        </p:nvSpPr>
        <p:spPr>
          <a:xfrm>
            <a:off x="274638" y="1008063"/>
            <a:ext cx="8594725" cy="6021387"/>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600"/>
              </a:spcBef>
              <a:spcAft>
                <a:spcPts val="0"/>
              </a:spcAft>
              <a:buNone/>
            </a:pPr>
            <a:r>
              <a:rPr lang="en-US" sz="2400">
                <a:solidFill>
                  <a:srgbClr val="800000"/>
                </a:solidFill>
              </a:rPr>
              <a:t>Laboratory tests:</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hematological,</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biochemical,</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  immunologically:</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cellular immunity (T lymphocytes),</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humoral immunity,</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HLA </a:t>
            </a:r>
            <a:r>
              <a:rPr lang="en-US" sz="2400">
                <a:solidFill>
                  <a:srgbClr val="800000"/>
                </a:solidFill>
              </a:rPr>
              <a:t>typization</a:t>
            </a:r>
            <a:r>
              <a:rPr lang="en-US" sz="2400">
                <a:solidFill>
                  <a:srgbClr val="800000"/>
                </a:solidFill>
              </a:rPr>
              <a:t> </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2. Radiological tests:</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ST of the mediastinum, X-ray of the spine and sacroiliac joints, Doppler of the carotid arteries, NMR</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3. Fluorescein angiography, optical coherence tomography (OCT), indocyanine green angiography (ICG)</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4. Electrophysiological tests:</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Visual field test (MS), ERG(M Harada), EOG(diseases of the pigment epithelium), VEP (MS)</a:t>
            </a:r>
            <a:endParaRPr sz="2400">
              <a:solidFill>
                <a:srgbClr val="800000"/>
              </a:solidFill>
            </a:endParaRPr>
          </a:p>
          <a:p>
            <a:pPr indent="0" lvl="0" marL="0" rtl="0" algn="l">
              <a:lnSpc>
                <a:spcPct val="90000"/>
              </a:lnSpc>
              <a:spcBef>
                <a:spcPts val="600"/>
              </a:spcBef>
              <a:spcAft>
                <a:spcPts val="0"/>
              </a:spcAft>
              <a:buNone/>
            </a:pPr>
            <a:r>
              <a:rPr lang="en-US" sz="2400">
                <a:solidFill>
                  <a:srgbClr val="800000"/>
                </a:solidFill>
              </a:rPr>
              <a:t>5. Examination of fluid samples (aqueous fluid 0.15 to 0.2 ccm - immunology, cytology, biochemistry and vitreous, cerebrospinal fluid on cells and intrathecal antibody production, i.e. oligoclonal response in MS) as well as a tissue section: biopsy of the testicle (sarcoid granuloma) and uveae , throat and nose swab for bacteria</a:t>
            </a:r>
            <a:endParaRPr sz="2400">
              <a:solidFill>
                <a:srgbClr val="800000"/>
              </a:solidFill>
            </a:endParaRPr>
          </a:p>
          <a:p>
            <a:pPr indent="0" lvl="0" marL="0" rtl="0" algn="l">
              <a:lnSpc>
                <a:spcPct val="90000"/>
              </a:lnSpc>
              <a:spcBef>
                <a:spcPts val="600"/>
              </a:spcBef>
              <a:spcAft>
                <a:spcPts val="0"/>
              </a:spcAft>
              <a:buSzPct val="100000"/>
              <a:buFont typeface="Arial"/>
              <a:buNone/>
            </a:pPr>
            <a:r>
              <a:t/>
            </a:r>
            <a:endParaRPr sz="2400" u="sng">
              <a:solidFill>
                <a:srgbClr val="8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1"/>
          <p:cNvSpPr txBox="1"/>
          <p:nvPr>
            <p:ph type="title"/>
          </p:nvPr>
        </p:nvSpPr>
        <p:spPr>
          <a:xfrm>
            <a:off x="876300" y="-171450"/>
            <a:ext cx="8591550" cy="10668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None/>
            </a:pPr>
            <a:r>
              <a:rPr lang="en-US"/>
              <a:t>Treatment of uveitis</a:t>
            </a:r>
            <a:endParaRPr/>
          </a:p>
        </p:txBody>
      </p:sp>
      <p:sp>
        <p:nvSpPr>
          <p:cNvPr id="157" name="Google Shape;157;p21"/>
          <p:cNvSpPr txBox="1"/>
          <p:nvPr>
            <p:ph idx="1" type="body"/>
          </p:nvPr>
        </p:nvSpPr>
        <p:spPr>
          <a:xfrm>
            <a:off x="35496" y="1052736"/>
            <a:ext cx="9108504" cy="5875337"/>
          </a:xfrm>
          <a:prstGeom prst="rect">
            <a:avLst/>
          </a:prstGeom>
          <a:noFill/>
          <a:ln>
            <a:noFill/>
          </a:ln>
        </p:spPr>
        <p:txBody>
          <a:bodyPr anchorCtr="0" anchor="t" bIns="45700" lIns="91425" spcFirstLastPara="1" rIns="91425" wrap="square" tIns="45700">
            <a:normAutofit fontScale="32500" lnSpcReduction="10000"/>
          </a:bodyPr>
          <a:lstStyle/>
          <a:p>
            <a:pPr indent="-112395" lvl="1" marL="344487" rtl="0" algn="l">
              <a:lnSpc>
                <a:spcPct val="90000"/>
              </a:lnSpc>
              <a:spcBef>
                <a:spcPts val="600"/>
              </a:spcBef>
              <a:spcAft>
                <a:spcPts val="0"/>
              </a:spcAft>
              <a:buSzPct val="92857"/>
              <a:buChar char="•"/>
            </a:pPr>
            <a:r>
              <a:rPr b="1" lang="en-US" sz="2800"/>
              <a:t>Treatment of uveitis of infectious etiology:</a:t>
            </a:r>
            <a:endParaRPr b="1" sz="2800"/>
          </a:p>
          <a:p>
            <a:pPr indent="-112395" lvl="1" marL="344487" rtl="0" algn="l">
              <a:lnSpc>
                <a:spcPct val="90000"/>
              </a:lnSpc>
              <a:spcBef>
                <a:spcPts val="600"/>
              </a:spcBef>
              <a:spcAft>
                <a:spcPts val="0"/>
              </a:spcAft>
              <a:buSzPct val="92857"/>
              <a:buChar char="•"/>
            </a:pPr>
            <a:r>
              <a:rPr b="1" lang="en-US" sz="2800"/>
              <a:t>Antibiotics: Lues - penicillin, Tbc - streptomycin, PAS, rifadin,</a:t>
            </a:r>
            <a:endParaRPr b="1" sz="2800"/>
          </a:p>
          <a:p>
            <a:pPr indent="-112395" lvl="1" marL="344487" rtl="0" algn="l">
              <a:lnSpc>
                <a:spcPct val="90000"/>
              </a:lnSpc>
              <a:spcBef>
                <a:spcPts val="600"/>
              </a:spcBef>
              <a:spcAft>
                <a:spcPts val="0"/>
              </a:spcAft>
              <a:buSzPct val="92857"/>
              <a:buChar char="•"/>
            </a:pPr>
            <a:r>
              <a:rPr b="1" lang="en-US" sz="2800"/>
              <a:t>Virostatics: aciclovir, ganciclovir</a:t>
            </a:r>
            <a:endParaRPr b="1" sz="2800"/>
          </a:p>
          <a:p>
            <a:pPr indent="-112395" lvl="1" marL="344487" rtl="0" algn="l">
              <a:lnSpc>
                <a:spcPct val="90000"/>
              </a:lnSpc>
              <a:spcBef>
                <a:spcPts val="600"/>
              </a:spcBef>
              <a:spcAft>
                <a:spcPts val="0"/>
              </a:spcAft>
              <a:buSzPct val="92857"/>
              <a:buChar char="•"/>
            </a:pPr>
            <a:r>
              <a:rPr b="1" lang="en-US" sz="2800"/>
              <a:t>Antimycotics</a:t>
            </a:r>
            <a:endParaRPr b="1" sz="2800"/>
          </a:p>
          <a:p>
            <a:pPr indent="-112395" lvl="1" marL="344487" rtl="0" algn="l">
              <a:lnSpc>
                <a:spcPct val="90000"/>
              </a:lnSpc>
              <a:spcBef>
                <a:spcPts val="600"/>
              </a:spcBef>
              <a:spcAft>
                <a:spcPts val="0"/>
              </a:spcAft>
              <a:buSzPct val="92857"/>
              <a:buChar char="•"/>
            </a:pPr>
            <a:r>
              <a:rPr b="1" lang="en-US" sz="2800"/>
              <a:t>Antiparasitic drugs 1. Pyrimethamines and sulfadiazines 2. Leucovorin 3. Trimethoprim-Sulfamethoxazole (co-trimoxazole)</a:t>
            </a:r>
            <a:endParaRPr b="1" sz="2800"/>
          </a:p>
          <a:p>
            <a:pPr indent="0" lvl="0" marL="344487" rtl="0" algn="l">
              <a:lnSpc>
                <a:spcPct val="90000"/>
              </a:lnSpc>
              <a:spcBef>
                <a:spcPts val="600"/>
              </a:spcBef>
              <a:spcAft>
                <a:spcPts val="0"/>
              </a:spcAft>
              <a:buNone/>
            </a:pPr>
            <a:r>
              <a:t/>
            </a:r>
            <a:endParaRPr b="1" sz="2800"/>
          </a:p>
          <a:p>
            <a:pPr indent="-112395" lvl="1" marL="344487" rtl="0" algn="l">
              <a:lnSpc>
                <a:spcPct val="90000"/>
              </a:lnSpc>
              <a:spcBef>
                <a:spcPts val="600"/>
              </a:spcBef>
              <a:spcAft>
                <a:spcPts val="0"/>
              </a:spcAft>
              <a:buSzPct val="92857"/>
              <a:buChar char="•"/>
            </a:pPr>
            <a:r>
              <a:rPr b="1" lang="en-US" sz="2800"/>
              <a:t>Treatment of uveitis of non-infectious and infectious etiology - (immunological diseases)</a:t>
            </a:r>
            <a:endParaRPr b="1" sz="2800"/>
          </a:p>
          <a:p>
            <a:pPr indent="-112395" lvl="1" marL="344487" rtl="0" algn="l">
              <a:lnSpc>
                <a:spcPct val="90000"/>
              </a:lnSpc>
              <a:spcBef>
                <a:spcPts val="600"/>
              </a:spcBef>
              <a:spcAft>
                <a:spcPts val="0"/>
              </a:spcAft>
              <a:buSzPct val="92857"/>
              <a:buChar char="•"/>
            </a:pPr>
            <a:r>
              <a:rPr b="1" lang="en-US" sz="2800"/>
              <a:t>Non-steroidal anti-inflammatory drugs: diclofenac, nepafenac, flubiprofen, indomethacin</a:t>
            </a:r>
            <a:endParaRPr b="1" sz="2800"/>
          </a:p>
          <a:p>
            <a:pPr indent="-112395" lvl="1" marL="344487" rtl="0" algn="l">
              <a:lnSpc>
                <a:spcPct val="90000"/>
              </a:lnSpc>
              <a:spcBef>
                <a:spcPts val="600"/>
              </a:spcBef>
              <a:spcAft>
                <a:spcPts val="0"/>
              </a:spcAft>
              <a:buSzPct val="92857"/>
              <a:buChar char="•"/>
            </a:pPr>
            <a:r>
              <a:rPr b="1" lang="en-US" sz="2800"/>
              <a:t>Corticosteroids - local (prednisolone 1%, dexamethasone 0.1%, flurometholone 0.1%), periocular (dejamethasone 2mg), peribulbar (triamcinolone and methylprednisolone 40mg) systemic (UA-severe, posterior focal and diffuse, vasculitis, more severe IU) intravitreal)trimacinolone 2 mg/0.05ml)</a:t>
            </a:r>
            <a:endParaRPr b="1" sz="2800"/>
          </a:p>
          <a:p>
            <a:pPr indent="-112395" lvl="1" marL="344487" rtl="0" algn="l">
              <a:lnSpc>
                <a:spcPct val="90000"/>
              </a:lnSpc>
              <a:spcBef>
                <a:spcPts val="600"/>
              </a:spcBef>
              <a:spcAft>
                <a:spcPts val="0"/>
              </a:spcAft>
              <a:buSzPct val="92857"/>
              <a:buChar char="•"/>
            </a:pPr>
            <a:r>
              <a:rPr b="1" lang="en-US" sz="2800"/>
              <a:t>Immunosuppressants, immunomodulators</a:t>
            </a:r>
            <a:endParaRPr b="1" sz="2800"/>
          </a:p>
          <a:p>
            <a:pPr indent="-112395" lvl="1" marL="344487" rtl="0" algn="l">
              <a:lnSpc>
                <a:spcPct val="90000"/>
              </a:lnSpc>
              <a:spcBef>
                <a:spcPts val="600"/>
              </a:spcBef>
              <a:spcAft>
                <a:spcPts val="0"/>
              </a:spcAft>
              <a:buSzPct val="92857"/>
              <a:buChar char="•"/>
            </a:pPr>
            <a:r>
              <a:rPr b="1" lang="en-US" sz="2800"/>
              <a:t>antimitotics (alkylating agents): cyclophosphamide (Endoxan), chlorambucil (Leukeran)</a:t>
            </a:r>
            <a:endParaRPr b="1" sz="2800"/>
          </a:p>
          <a:p>
            <a:pPr indent="-112395" lvl="1" marL="344487" rtl="0" algn="l">
              <a:lnSpc>
                <a:spcPct val="90000"/>
              </a:lnSpc>
              <a:spcBef>
                <a:spcPts val="600"/>
              </a:spcBef>
              <a:spcAft>
                <a:spcPts val="0"/>
              </a:spcAft>
              <a:buSzPct val="92857"/>
              <a:buChar char="•"/>
            </a:pPr>
            <a:r>
              <a:rPr b="1" lang="en-US" sz="2800"/>
              <a:t>antimetabolites-purine and pyrimidine derivatives: azathioprine (Imuran), methotrexate and mycophenolate mofetil</a:t>
            </a:r>
            <a:endParaRPr b="1" sz="2800"/>
          </a:p>
          <a:p>
            <a:pPr indent="-112395" lvl="1" marL="344487" rtl="0" algn="l">
              <a:lnSpc>
                <a:spcPct val="90000"/>
              </a:lnSpc>
              <a:spcBef>
                <a:spcPts val="600"/>
              </a:spcBef>
              <a:spcAft>
                <a:spcPts val="0"/>
              </a:spcAft>
              <a:buSzPct val="92857"/>
              <a:buChar char="•"/>
            </a:pPr>
            <a:r>
              <a:rPr b="1" lang="en-US" sz="2800"/>
              <a:t>t-lymphocyte inhibitors-antibiotics: cyclosporine A (2-5mg/kg, the alternative is tacrolimus (FK 506) in a dose of 0.05 to 0.15 mg/kg body weight daily</a:t>
            </a:r>
            <a:endParaRPr b="1" sz="2800"/>
          </a:p>
          <a:p>
            <a:pPr indent="-112395" lvl="1" marL="344487" rtl="0" algn="l">
              <a:lnSpc>
                <a:spcPct val="90000"/>
              </a:lnSpc>
              <a:spcBef>
                <a:spcPts val="600"/>
              </a:spcBef>
              <a:spcAft>
                <a:spcPts val="0"/>
              </a:spcAft>
              <a:buSzPct val="92857"/>
              <a:buChar char="•"/>
            </a:pPr>
            <a:r>
              <a:rPr b="1" lang="en-US" sz="2800"/>
              <a:t>cytokine blockers</a:t>
            </a:r>
            <a:endParaRPr b="1" sz="2800"/>
          </a:p>
          <a:p>
            <a:pPr indent="-112395" lvl="1" marL="344487" rtl="0" algn="l">
              <a:lnSpc>
                <a:spcPct val="90000"/>
              </a:lnSpc>
              <a:spcBef>
                <a:spcPts val="600"/>
              </a:spcBef>
              <a:spcAft>
                <a:spcPts val="0"/>
              </a:spcAft>
              <a:buSzPct val="92857"/>
              <a:buChar char="•"/>
            </a:pPr>
            <a:r>
              <a:rPr b="1" lang="en-US" sz="2800"/>
              <a:t>Biological drugs Antibodies directed against: 1. cytokines (TNF-α, interleukins 1, 6, 17) or cell surface receptors (CD receptors) 2. Anti-VEGF, 3. Interferons (α and β) 4. Immunoglobulins</a:t>
            </a:r>
            <a:endParaRPr b="1" sz="2800"/>
          </a:p>
          <a:p>
            <a:pPr indent="-112395" lvl="1" marL="344487" rtl="0" algn="l">
              <a:lnSpc>
                <a:spcPct val="90000"/>
              </a:lnSpc>
              <a:spcBef>
                <a:spcPts val="600"/>
              </a:spcBef>
              <a:spcAft>
                <a:spcPts val="0"/>
              </a:spcAft>
              <a:buSzPct val="92857"/>
              <a:buChar char="•"/>
            </a:pPr>
            <a:r>
              <a:rPr b="1" lang="en-US" sz="2800"/>
              <a:t>1st therapeutic group: 1.1 antibodies directed against the cytokine Anti-TNF-α Representatives: etanercept (not used in the treatment of uveitis), infliximab, adalimumab, certolizumab, golimumab Indications: non-infectious intermediate, posterior and panuveitis, uveitis in Mb. Behcet (as the 2nd line of drugs in aggressive forms), JIA, RA, psoriatic arthritis, spondyloarthropathy, Mb. Crohn's, sarcoidosis, VKH, Birdshot chorioretinitis 3 Certolizumab and golimumab have not been sufficiently studied in the treatment of uveitis</a:t>
            </a:r>
            <a:endParaRPr b="1" sz="2800"/>
          </a:p>
          <a:p>
            <a:pPr indent="-112395" lvl="1" marL="344487" rtl="0" algn="l">
              <a:lnSpc>
                <a:spcPct val="90000"/>
              </a:lnSpc>
              <a:spcBef>
                <a:spcPts val="600"/>
              </a:spcBef>
              <a:spcAft>
                <a:spcPts val="0"/>
              </a:spcAft>
              <a:buSzPct val="92857"/>
              <a:buChar char="•"/>
            </a:pPr>
            <a:r>
              <a:rPr b="1" lang="en-US" sz="2800"/>
              <a:t>1.2 Anti-interleukin antibodies Representatives: Anakinra (anti-IL 1), Gevokizumab (anti-IL 1β), Tocilizumab (anti-IL 6), Sarilumab (anti-IL 6), Secukinumab (anti-IL 17) Indications: Off label application in the therapy of non-infectious uveitis and Mb Behcet</a:t>
            </a:r>
            <a:endParaRPr b="1" sz="2800"/>
          </a:p>
          <a:p>
            <a:pPr indent="-112395" lvl="1" marL="344487" rtl="0" algn="l">
              <a:lnSpc>
                <a:spcPct val="90000"/>
              </a:lnSpc>
              <a:spcBef>
                <a:spcPts val="600"/>
              </a:spcBef>
              <a:spcAft>
                <a:spcPts val="0"/>
              </a:spcAft>
              <a:buSzPct val="92857"/>
              <a:buChar char="•"/>
            </a:pPr>
            <a:r>
              <a:rPr b="1" lang="en-US" sz="2800"/>
              <a:t>1.3 Antibodies directed at CD receptors Representatives: Rituximab (anti-CD20), Daclizumab (anti-CD25, i.e. IL2 antagonist), Abatacept (anti-CD28), Alemtuzumab (anti-CD52) Indications: Off-label use in the treatment of uveitis in JIA, retinal vasculitis in Mb. Behcet, scleritis in RA, GPA, Birdshot chorioretinopathy, Sy.VKH, SO, bilateral non-infectious uveitis Rituximab: vitreoretinal lymphoma</a:t>
            </a:r>
            <a:endParaRPr b="1" sz="2800"/>
          </a:p>
          <a:p>
            <a:pPr indent="-112395" lvl="1" marL="344487" rtl="0" algn="l">
              <a:lnSpc>
                <a:spcPct val="90000"/>
              </a:lnSpc>
              <a:spcBef>
                <a:spcPts val="600"/>
              </a:spcBef>
              <a:spcAft>
                <a:spcPts val="0"/>
              </a:spcAft>
              <a:buSzPct val="92857"/>
              <a:buChar char="•"/>
            </a:pPr>
            <a:r>
              <a:rPr b="1" lang="en-US" sz="2800"/>
              <a:t>2. Therapeutic group: Anti-VEGF Representatives: Bevacizumab, Ranibizumab, Pegaptanib and Aflibercept. Bevacizumab is administered off label, while the other 3 drugs are registered for AMD, macular edema after venous occlusions, diabetes and myopic CNV</a:t>
            </a:r>
            <a:endParaRPr b="1" sz="2800"/>
          </a:p>
          <a:p>
            <a:pPr indent="-112395" lvl="1" marL="344487" rtl="0" algn="l">
              <a:lnSpc>
                <a:spcPct val="90000"/>
              </a:lnSpc>
              <a:spcBef>
                <a:spcPts val="600"/>
              </a:spcBef>
              <a:spcAft>
                <a:spcPts val="0"/>
              </a:spcAft>
              <a:buSzPct val="92857"/>
              <a:buChar char="•"/>
            </a:pPr>
            <a:r>
              <a:rPr b="1" lang="en-US" sz="2800"/>
              <a:t>3. Therapeutic group: interferons (IFN) Representatives: IFN α-2a, IFN α-2b, IFN β-1a, IFN β-1b. All IFNs have similar effects Indications: Mb. Behcet, uveitis in MS, intermediate uveitis, non-infectious retinal vasculitis (especially if there is NV), idiopathic uveitis (especially if there is CMO), herpes virus associated uveitis, serpiginous choroiditis, Sy. VKH, SO, Birdshot chorioretinitis, non-infectious uveitis 7</a:t>
            </a:r>
            <a:endParaRPr b="1" sz="2800"/>
          </a:p>
          <a:p>
            <a:pPr indent="-112395" lvl="1" marL="344487" rtl="0" algn="l">
              <a:lnSpc>
                <a:spcPct val="90000"/>
              </a:lnSpc>
              <a:spcBef>
                <a:spcPts val="600"/>
              </a:spcBef>
              <a:spcAft>
                <a:spcPts val="0"/>
              </a:spcAft>
              <a:buSzPct val="92857"/>
              <a:buChar char="•"/>
            </a:pPr>
            <a:r>
              <a:rPr b="1" lang="en-US" sz="2800"/>
              <a:t>4. Therapeutic group: intravenous immunoglobulins Indications: retinal vasculitis in Mb. Kawasaki positive results in Birdshot chorioretinitis, Mb. Behcet, VKH</a:t>
            </a:r>
            <a:endParaRPr b="1" sz="2800"/>
          </a:p>
          <a:p>
            <a:pPr indent="-112395" lvl="1" marL="344487" rtl="0" algn="l">
              <a:lnSpc>
                <a:spcPct val="90000"/>
              </a:lnSpc>
              <a:spcBef>
                <a:spcPts val="600"/>
              </a:spcBef>
              <a:spcAft>
                <a:spcPts val="0"/>
              </a:spcAft>
              <a:buSzPct val="92857"/>
              <a:buChar char="•"/>
            </a:pPr>
            <a:r>
              <a:rPr b="1" lang="en-US" sz="2800"/>
              <a:t>Long-acting (atropine, scopolamine) and short-acting (tropicamide, cyclopentolate, homatropine, phenylephrine) mydriatics</a:t>
            </a:r>
            <a:endParaRPr b="1" sz="2800"/>
          </a:p>
          <a:p>
            <a:pPr indent="0" lvl="0" marL="344487" rtl="0" algn="l">
              <a:lnSpc>
                <a:spcPct val="90000"/>
              </a:lnSpc>
              <a:spcBef>
                <a:spcPts val="600"/>
              </a:spcBef>
              <a:spcAft>
                <a:spcPts val="0"/>
              </a:spcAft>
              <a:buNone/>
            </a:pPr>
            <a:r>
              <a:t/>
            </a:r>
            <a:endParaRPr b="1" sz="2800"/>
          </a:p>
        </p:txBody>
      </p:sp>
      <p:sp>
        <p:nvSpPr>
          <p:cNvPr id="158" name="Google Shape;158;p21"/>
          <p:cNvSpPr/>
          <p:nvPr/>
        </p:nvSpPr>
        <p:spPr>
          <a:xfrm>
            <a:off x="468313" y="188913"/>
            <a:ext cx="388937" cy="36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rgbClr val="FF0000"/>
                </a:solidFill>
                <a:latin typeface="Arial"/>
                <a:ea typeface="Arial"/>
                <a:cs typeface="Arial"/>
                <a:sym typeface="Arial"/>
              </a:rPr>
              <a:t>✔</a:t>
            </a:r>
            <a:endParaRPr sz="1800">
              <a:solidFill>
                <a:srgbClr val="FF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oho">
  <a:themeElements>
    <a:clrScheme name="SOHO">
      <a:dk1>
        <a:srgbClr val="2E2224"/>
      </a:dk1>
      <a:lt1>
        <a:srgbClr val="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